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65" r:id="rId2"/>
  </p:sldMasterIdLst>
  <p:notesMasterIdLst>
    <p:notesMasterId r:id="rId51"/>
  </p:notesMasterIdLst>
  <p:sldIdLst>
    <p:sldId id="256" r:id="rId3"/>
    <p:sldId id="305" r:id="rId4"/>
    <p:sldId id="306" r:id="rId5"/>
    <p:sldId id="314" r:id="rId6"/>
    <p:sldId id="260" r:id="rId7"/>
    <p:sldId id="285" r:id="rId8"/>
    <p:sldId id="286" r:id="rId9"/>
    <p:sldId id="259" r:id="rId10"/>
    <p:sldId id="262" r:id="rId11"/>
    <p:sldId id="263" r:id="rId12"/>
    <p:sldId id="264" r:id="rId13"/>
    <p:sldId id="307" r:id="rId14"/>
    <p:sldId id="315" r:id="rId15"/>
    <p:sldId id="287" r:id="rId16"/>
    <p:sldId id="288" r:id="rId17"/>
    <p:sldId id="289" r:id="rId18"/>
    <p:sldId id="290" r:id="rId19"/>
    <p:sldId id="267" r:id="rId20"/>
    <p:sldId id="269" r:id="rId21"/>
    <p:sldId id="270" r:id="rId22"/>
    <p:sldId id="312" r:id="rId23"/>
    <p:sldId id="310" r:id="rId24"/>
    <p:sldId id="291" r:id="rId25"/>
    <p:sldId id="292" r:id="rId26"/>
    <p:sldId id="293" r:id="rId27"/>
    <p:sldId id="273" r:id="rId28"/>
    <p:sldId id="294" r:id="rId29"/>
    <p:sldId id="274" r:id="rId30"/>
    <p:sldId id="313" r:id="rId31"/>
    <p:sldId id="295" r:id="rId32"/>
    <p:sldId id="275" r:id="rId33"/>
    <p:sldId id="277" r:id="rId34"/>
    <p:sldId id="296" r:id="rId35"/>
    <p:sldId id="280" r:id="rId36"/>
    <p:sldId id="311" r:id="rId37"/>
    <p:sldId id="303" r:id="rId38"/>
    <p:sldId id="304" r:id="rId39"/>
    <p:sldId id="283" r:id="rId40"/>
    <p:sldId id="284" r:id="rId41"/>
    <p:sldId id="316" r:id="rId42"/>
    <p:sldId id="317" r:id="rId43"/>
    <p:sldId id="318" r:id="rId44"/>
    <p:sldId id="320" r:id="rId45"/>
    <p:sldId id="322" r:id="rId46"/>
    <p:sldId id="324" r:id="rId47"/>
    <p:sldId id="326" r:id="rId48"/>
    <p:sldId id="329" r:id="rId49"/>
    <p:sldId id="261" r:id="rId50"/>
  </p:sldIdLst>
  <p:sldSz cx="9144000" cy="5143500" type="screen16x9"/>
  <p:notesSz cx="6858000" cy="9144000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41" autoAdjust="0"/>
    <p:restoredTop sz="94688"/>
  </p:normalViewPr>
  <p:slideViewPr>
    <p:cSldViewPr snapToGrid="0" snapToObjects="1">
      <p:cViewPr>
        <p:scale>
          <a:sx n="100" d="100"/>
          <a:sy n="100" d="100"/>
        </p:scale>
        <p:origin x="-666" y="1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BAF37C-819F-0E44-B686-5B58A6DBAC8D}" type="datetimeFigureOut">
              <a:rPr lang="de-DE" smtClean="0"/>
              <a:t>06.02.2019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9175A2-0064-E84A-AD13-B09552BD3B2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39920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8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noProof="0" dirty="0" smtClean="0"/>
              <a:t>Target group image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9021" y="1054562"/>
            <a:ext cx="4558476" cy="129090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500"/>
              </a:lnSpc>
              <a:defRPr sz="4500" b="1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e-DE" dirty="0" smtClean="0"/>
              <a:t>COVER</a:t>
            </a:r>
            <a:br>
              <a:rPr lang="de-DE" dirty="0" smtClean="0"/>
            </a:br>
            <a:r>
              <a:rPr lang="de-DE" dirty="0" smtClean="0"/>
              <a:t>PAGE (45Pt)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9021" y="2414526"/>
            <a:ext cx="4558476" cy="124182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5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Sub Headline (25Pt)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561" y="641890"/>
            <a:ext cx="8182878" cy="807417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defRPr sz="2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 dirty="0" smtClean="0"/>
              <a:t>Headline (28Pt)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561" y="1449307"/>
            <a:ext cx="8182878" cy="3263504"/>
          </a:xfrm>
          <a:prstGeom prst="rect">
            <a:avLst/>
          </a:prstGeom>
        </p:spPr>
        <p:txBody>
          <a:bodyPr/>
          <a:lstStyle>
            <a:lvl1pPr>
              <a:lnSpc>
                <a:spcPts val="1800"/>
              </a:lnSpc>
              <a:defRPr sz="1600"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ts val="1600"/>
              </a:lnSpc>
              <a:spcBef>
                <a:spcPts val="500"/>
              </a:spcBef>
              <a:defRPr sz="140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ts val="1600"/>
              </a:lnSpc>
              <a:spcBef>
                <a:spcPts val="500"/>
              </a:spcBef>
              <a:defRPr sz="1400"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noProof="0" dirty="0" smtClean="0"/>
              <a:t>Click to edit master text (16Pt)</a:t>
            </a:r>
          </a:p>
          <a:p>
            <a:pPr lvl="1"/>
            <a:r>
              <a:rPr lang="en-US" noProof="0" dirty="0" smtClean="0"/>
              <a:t>Second layer (14Pt)</a:t>
            </a:r>
          </a:p>
          <a:p>
            <a:pPr lvl="2"/>
            <a:r>
              <a:rPr lang="en-US" noProof="0" dirty="0" smtClean="0"/>
              <a:t>Third layer (14Pt)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560" y="4767263"/>
            <a:ext cx="3530785" cy="238576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 dirty="0" smtClean="0"/>
              <a:t>Section information</a:t>
            </a:r>
            <a:endParaRPr lang="en-US" noProof="0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560" y="263795"/>
            <a:ext cx="1460500" cy="1143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9021" y="594671"/>
            <a:ext cx="6858000" cy="1960523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3500"/>
              </a:lnSpc>
              <a:defRPr sz="3500" b="1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 dirty="0" smtClean="0"/>
              <a:t>Highlight-text for important information (35Pt)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9021" y="2555194"/>
            <a:ext cx="6858000" cy="18477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 smtClean="0"/>
              <a:t>Second layer (20Pt)</a:t>
            </a:r>
            <a:endParaRPr lang="en-US" noProof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561" y="1758462"/>
            <a:ext cx="8182878" cy="762841"/>
          </a:xfrm>
          <a:prstGeom prst="rect">
            <a:avLst/>
          </a:prstGeom>
        </p:spPr>
        <p:txBody>
          <a:bodyPr numCol="1" anchor="b" anchorCtr="0"/>
          <a:lstStyle>
            <a:lvl1pPr>
              <a:lnSpc>
                <a:spcPts val="2500"/>
              </a:lnSpc>
              <a:defRPr sz="2500" b="1" i="0" cap="all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 dirty="0" smtClean="0"/>
              <a:t>PRODUCT NAME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561" y="2521304"/>
            <a:ext cx="5172094" cy="560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400">
                <a:latin typeface="Arial" charset="0"/>
                <a:ea typeface="Arial" charset="0"/>
                <a:cs typeface="Arial" charset="0"/>
              </a:defRPr>
            </a:lvl2pPr>
            <a:lvl3pPr marL="685800" indent="0">
              <a:buNone/>
              <a:defRPr sz="1400"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noProof="0" dirty="0" smtClean="0"/>
              <a:t>Product text (9Pt)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560" y="4767263"/>
            <a:ext cx="3530785" cy="238576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 dirty="0" smtClean="0"/>
              <a:t>Section information</a:t>
            </a:r>
            <a:endParaRPr lang="en-US" noProof="0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560" y="263795"/>
            <a:ext cx="1460500" cy="1143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0561" y="3081563"/>
            <a:ext cx="5172094" cy="1547498"/>
          </a:xfrm>
          <a:prstGeom prst="rect">
            <a:avLst/>
          </a:prstGeom>
        </p:spPr>
        <p:txBody>
          <a:bodyPr/>
          <a:lstStyle>
            <a:lvl1pPr marL="1116013" indent="-1116013">
              <a:lnSpc>
                <a:spcPct val="100000"/>
              </a:lnSpc>
              <a:spcBef>
                <a:spcPts val="0"/>
              </a:spcBef>
              <a:buNone/>
              <a:tabLst/>
              <a:defRPr sz="9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400">
                <a:latin typeface="Arial" charset="0"/>
                <a:ea typeface="Arial" charset="0"/>
                <a:cs typeface="Arial" charset="0"/>
              </a:defRPr>
            </a:lvl2pPr>
            <a:lvl3pPr marL="685800" indent="0">
              <a:buNone/>
              <a:defRPr sz="1400"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r>
              <a:rPr lang="en-US" noProof="0" dirty="0" smtClean="0">
                <a:effectLst/>
                <a:latin typeface="Arial" charset="0"/>
              </a:rPr>
              <a:t>Item no.:	OZ40019</a:t>
            </a:r>
          </a:p>
          <a:p>
            <a:r>
              <a:rPr lang="en-US" noProof="0" dirty="0" smtClean="0">
                <a:effectLst/>
                <a:latin typeface="Arial" charset="0"/>
              </a:rPr>
              <a:t>Sizes available:	135-175 (2,5cm)</a:t>
            </a:r>
          </a:p>
          <a:p>
            <a:r>
              <a:rPr lang="en-US" noProof="0" dirty="0" smtClean="0">
                <a:effectLst/>
                <a:latin typeface="Arial" charset="0"/>
              </a:rPr>
              <a:t>Sample length:	145cm</a:t>
            </a:r>
          </a:p>
          <a:p>
            <a:r>
              <a:rPr lang="en-US" noProof="0" dirty="0" smtClean="0">
                <a:effectLst/>
                <a:latin typeface="Arial" charset="0"/>
              </a:rPr>
              <a:t>Weight per meter:	54g </a:t>
            </a:r>
          </a:p>
          <a:p>
            <a:r>
              <a:rPr lang="en-US" noProof="0" dirty="0" err="1" smtClean="0">
                <a:effectLst/>
                <a:latin typeface="Arial" charset="0"/>
              </a:rPr>
              <a:t>Schaft</a:t>
            </a:r>
            <a:r>
              <a:rPr lang="en-US" noProof="0" dirty="0" smtClean="0">
                <a:effectLst/>
                <a:latin typeface="Arial" charset="0"/>
              </a:rPr>
              <a:t> material:	100% HM </a:t>
            </a:r>
            <a:r>
              <a:rPr lang="en-US" noProof="0" dirty="0" err="1" smtClean="0">
                <a:effectLst/>
                <a:latin typeface="Arial" charset="0"/>
              </a:rPr>
              <a:t>Premio</a:t>
            </a:r>
            <a:r>
              <a:rPr lang="en-US" noProof="0" dirty="0" smtClean="0">
                <a:effectLst/>
                <a:latin typeface="Arial" charset="0"/>
              </a:rPr>
              <a:t> SL Carbon</a:t>
            </a:r>
          </a:p>
          <a:p>
            <a:r>
              <a:rPr lang="en-US" noProof="0" dirty="0" smtClean="0">
                <a:effectLst/>
                <a:latin typeface="Arial" charset="0"/>
              </a:rPr>
              <a:t>Shaft </a:t>
            </a:r>
            <a:r>
              <a:rPr lang="en-US" noProof="0" dirty="0" err="1" smtClean="0">
                <a:effectLst/>
                <a:latin typeface="Arial" charset="0"/>
              </a:rPr>
              <a:t>Ø</a:t>
            </a:r>
            <a:r>
              <a:rPr lang="en-US" noProof="0" dirty="0" smtClean="0">
                <a:effectLst/>
                <a:latin typeface="Arial" charset="0"/>
              </a:rPr>
              <a:t>:	16:9mm</a:t>
            </a:r>
          </a:p>
          <a:p>
            <a:r>
              <a:rPr lang="en-US" noProof="0" dirty="0" smtClean="0">
                <a:effectLst/>
                <a:latin typeface="Arial" charset="0"/>
              </a:rPr>
              <a:t>Grip:	Carbon Grip</a:t>
            </a:r>
          </a:p>
          <a:p>
            <a:r>
              <a:rPr lang="en-US" noProof="0" dirty="0" smtClean="0">
                <a:effectLst/>
                <a:latin typeface="Arial" charset="0"/>
              </a:rPr>
              <a:t>Strap:	AV SLG Strap</a:t>
            </a:r>
          </a:p>
          <a:p>
            <a:r>
              <a:rPr lang="en-US" noProof="0" dirty="0" smtClean="0">
                <a:effectLst/>
                <a:latin typeface="Arial" charset="0"/>
              </a:rPr>
              <a:t>Basket:	Flash </a:t>
            </a:r>
            <a:r>
              <a:rPr lang="en-US" noProof="0" dirty="0" err="1" smtClean="0">
                <a:effectLst/>
                <a:latin typeface="Arial" charset="0"/>
              </a:rPr>
              <a:t>Premio</a:t>
            </a:r>
            <a:r>
              <a:rPr lang="en-US" noProof="0" dirty="0" smtClean="0">
                <a:effectLst/>
                <a:latin typeface="Arial" charset="0"/>
              </a:rPr>
              <a:t> S basket (yellow)</a:t>
            </a:r>
          </a:p>
          <a:p>
            <a:r>
              <a:rPr lang="en-US" noProof="0" dirty="0" smtClean="0">
                <a:effectLst/>
                <a:latin typeface="Arial" charset="0"/>
              </a:rPr>
              <a:t>Tip:	Sintered Tip</a:t>
            </a:r>
            <a:endParaRPr lang="en-US" noProof="0" dirty="0">
              <a:effectLst/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2"/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9144000" cy="5143500"/>
          </a:xfrm>
          <a:prstGeom prst="rect">
            <a:avLst/>
          </a:prstGeom>
        </p:spPr>
        <p:txBody>
          <a:bodyPr vert="horz"/>
          <a:lstStyle>
            <a:lvl1pPr marL="0" indent="0" algn="l">
              <a:buNone/>
              <a:defRPr sz="8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GB" noProof="0" dirty="0" smtClean="0"/>
              <a:t>Target group image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9021" y="1054562"/>
            <a:ext cx="6858000" cy="1290907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4500"/>
              </a:lnSpc>
              <a:defRPr sz="4500" b="1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e-DE" dirty="0" smtClean="0"/>
              <a:t>COVER</a:t>
            </a:r>
            <a:br>
              <a:rPr lang="de-DE" dirty="0" smtClean="0"/>
            </a:br>
            <a:r>
              <a:rPr lang="de-DE" dirty="0" smtClean="0"/>
              <a:t>PAGE (45Pt)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9021" y="2414526"/>
            <a:ext cx="6858000" cy="1241822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500"/>
              </a:lnSpc>
              <a:buNone/>
              <a:defRPr sz="2500" b="1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 dirty="0" smtClean="0"/>
              <a:t>Sub Headline (25Pt)</a:t>
            </a:r>
            <a:endParaRPr lang="en-US" dirty="0"/>
          </a:p>
        </p:txBody>
      </p:sp>
      <p:pic>
        <p:nvPicPr>
          <p:cNvPr id="6" name="Bild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6816" y="4039273"/>
            <a:ext cx="3072215" cy="24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516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561" y="641890"/>
            <a:ext cx="8182878" cy="807417"/>
          </a:xfrm>
          <a:prstGeom prst="rect">
            <a:avLst/>
          </a:prstGeom>
        </p:spPr>
        <p:txBody>
          <a:bodyPr/>
          <a:lstStyle>
            <a:lvl1pPr>
              <a:lnSpc>
                <a:spcPts val="2800"/>
              </a:lnSpc>
              <a:defRPr sz="2800" b="1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 dirty="0" smtClean="0"/>
              <a:t>Headline (28Pt)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561" y="1449307"/>
            <a:ext cx="8182878" cy="3263504"/>
          </a:xfrm>
          <a:prstGeom prst="rect">
            <a:avLst/>
          </a:prstGeom>
        </p:spPr>
        <p:txBody>
          <a:bodyPr/>
          <a:lstStyle>
            <a:lvl1pPr>
              <a:lnSpc>
                <a:spcPts val="1800"/>
              </a:lnSpc>
              <a:defRPr sz="1600">
                <a:latin typeface="Arial" charset="0"/>
                <a:ea typeface="Arial" charset="0"/>
                <a:cs typeface="Arial" charset="0"/>
              </a:defRPr>
            </a:lvl1pPr>
            <a:lvl2pPr>
              <a:lnSpc>
                <a:spcPts val="1600"/>
              </a:lnSpc>
              <a:spcBef>
                <a:spcPts val="500"/>
              </a:spcBef>
              <a:defRPr sz="1400">
                <a:latin typeface="Arial" charset="0"/>
                <a:ea typeface="Arial" charset="0"/>
                <a:cs typeface="Arial" charset="0"/>
              </a:defRPr>
            </a:lvl2pPr>
            <a:lvl3pPr>
              <a:lnSpc>
                <a:spcPts val="1600"/>
              </a:lnSpc>
              <a:spcBef>
                <a:spcPts val="500"/>
              </a:spcBef>
              <a:defRPr sz="1400"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noProof="0" dirty="0" smtClean="0"/>
              <a:t>Click to edit master text (16Pt)</a:t>
            </a:r>
          </a:p>
          <a:p>
            <a:pPr lvl="1"/>
            <a:r>
              <a:rPr lang="en-US" noProof="0" dirty="0" smtClean="0"/>
              <a:t>Second layer (14Pt)</a:t>
            </a:r>
          </a:p>
          <a:p>
            <a:pPr lvl="2"/>
            <a:r>
              <a:rPr lang="en-US" noProof="0" dirty="0" smtClean="0"/>
              <a:t>Third layer (14Pt)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560" y="4767263"/>
            <a:ext cx="3530785" cy="238576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 dirty="0" smtClean="0"/>
              <a:t>Section information</a:t>
            </a:r>
            <a:endParaRPr lang="en-US" noProof="0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60" y="263795"/>
            <a:ext cx="1460500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74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ighlight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89021" y="597310"/>
            <a:ext cx="6858000" cy="1748159"/>
          </a:xfrm>
          <a:prstGeom prst="rect">
            <a:avLst/>
          </a:prstGeom>
        </p:spPr>
        <p:txBody>
          <a:bodyPr anchor="b"/>
          <a:lstStyle>
            <a:lvl1pPr algn="l">
              <a:lnSpc>
                <a:spcPts val="3500"/>
              </a:lnSpc>
              <a:defRPr sz="3500" b="1" cap="all" baseline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 dirty="0" smtClean="0"/>
              <a:t>COVER</a:t>
            </a:r>
            <a:br>
              <a:rPr lang="en-US" noProof="0" dirty="0" smtClean="0"/>
            </a:br>
            <a:r>
              <a:rPr lang="en-US" noProof="0" dirty="0" smtClean="0"/>
              <a:t>PAGE (35Pt)</a:t>
            </a:r>
            <a:endParaRPr lang="en-US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89021" y="2414526"/>
            <a:ext cx="6858000" cy="1847758"/>
          </a:xfrm>
          <a:prstGeom prst="rect">
            <a:avLst/>
          </a:prstGeom>
        </p:spPr>
        <p:txBody>
          <a:bodyPr/>
          <a:lstStyle>
            <a:lvl1pPr marL="0" indent="0" algn="l">
              <a:lnSpc>
                <a:spcPts val="2000"/>
              </a:lnSpc>
              <a:buNone/>
              <a:defRPr sz="2000" b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noProof="0" dirty="0" smtClean="0"/>
              <a:t>Second layer (20Pt)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155604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detai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0561" y="1758462"/>
            <a:ext cx="8182878" cy="762841"/>
          </a:xfrm>
          <a:prstGeom prst="rect">
            <a:avLst/>
          </a:prstGeom>
        </p:spPr>
        <p:txBody>
          <a:bodyPr numCol="1" anchor="b" anchorCtr="0"/>
          <a:lstStyle>
            <a:lvl1pPr>
              <a:lnSpc>
                <a:spcPts val="2500"/>
              </a:lnSpc>
              <a:defRPr sz="2500" b="1" i="0" cap="all" baseline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 dirty="0" smtClean="0"/>
              <a:t>PRODUCT NAME</a:t>
            </a:r>
            <a:endParaRPr lang="en-US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80561" y="2521304"/>
            <a:ext cx="5172094" cy="5608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9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400">
                <a:latin typeface="Arial" charset="0"/>
                <a:ea typeface="Arial" charset="0"/>
                <a:cs typeface="Arial" charset="0"/>
              </a:defRPr>
            </a:lvl2pPr>
            <a:lvl3pPr marL="685800" indent="0">
              <a:buNone/>
              <a:defRPr sz="1400"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r>
              <a:rPr lang="en-US" noProof="0" dirty="0" smtClean="0"/>
              <a:t>Product text (9Pt)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80560" y="4767263"/>
            <a:ext cx="3530785" cy="238576"/>
          </a:xfrm>
          <a:prstGeom prst="rect">
            <a:avLst/>
          </a:prstGeom>
        </p:spPr>
        <p:txBody>
          <a:bodyPr/>
          <a:lstStyle>
            <a:lvl1pPr>
              <a:defRPr sz="90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noProof="0" dirty="0" smtClean="0"/>
              <a:t>Section information</a:t>
            </a:r>
            <a:endParaRPr lang="en-US" noProof="0" dirty="0"/>
          </a:p>
        </p:txBody>
      </p:sp>
      <p:pic>
        <p:nvPicPr>
          <p:cNvPr id="9" name="Bild 8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0560" y="263795"/>
            <a:ext cx="1460500" cy="114300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1" hasCustomPrompt="1"/>
          </p:nvPr>
        </p:nvSpPr>
        <p:spPr>
          <a:xfrm>
            <a:off x="480561" y="3081563"/>
            <a:ext cx="5172094" cy="1547498"/>
          </a:xfrm>
          <a:prstGeom prst="rect">
            <a:avLst/>
          </a:prstGeom>
        </p:spPr>
        <p:txBody>
          <a:bodyPr/>
          <a:lstStyle>
            <a:lvl1pPr marL="1116013" indent="-1116013">
              <a:lnSpc>
                <a:spcPct val="100000"/>
              </a:lnSpc>
              <a:spcBef>
                <a:spcPts val="0"/>
              </a:spcBef>
              <a:buNone/>
              <a:tabLst/>
              <a:defRPr sz="900">
                <a:latin typeface="Arial" charset="0"/>
                <a:ea typeface="Arial" charset="0"/>
                <a:cs typeface="Arial" charset="0"/>
              </a:defRPr>
            </a:lvl1pPr>
            <a:lvl2pPr marL="342900" indent="0">
              <a:buNone/>
              <a:defRPr sz="1400">
                <a:latin typeface="Arial" charset="0"/>
                <a:ea typeface="Arial" charset="0"/>
                <a:cs typeface="Arial" charset="0"/>
              </a:defRPr>
            </a:lvl2pPr>
            <a:lvl3pPr marL="685800" indent="0">
              <a:buNone/>
              <a:defRPr sz="1400"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r>
              <a:rPr lang="en-US" noProof="0" dirty="0" smtClean="0">
                <a:effectLst/>
                <a:latin typeface="Arial" charset="0"/>
              </a:rPr>
              <a:t>Item no.:	OZ40019</a:t>
            </a:r>
          </a:p>
          <a:p>
            <a:r>
              <a:rPr lang="en-US" noProof="0" dirty="0" smtClean="0">
                <a:effectLst/>
                <a:latin typeface="Arial" charset="0"/>
              </a:rPr>
              <a:t>Sizes available:	135-175 (2,5cm)</a:t>
            </a:r>
          </a:p>
          <a:p>
            <a:r>
              <a:rPr lang="en-US" noProof="0" dirty="0" smtClean="0">
                <a:effectLst/>
                <a:latin typeface="Arial" charset="0"/>
              </a:rPr>
              <a:t>Sample length:	145cm</a:t>
            </a:r>
          </a:p>
          <a:p>
            <a:r>
              <a:rPr lang="en-US" noProof="0" dirty="0" smtClean="0">
                <a:effectLst/>
                <a:latin typeface="Arial" charset="0"/>
              </a:rPr>
              <a:t>Weight per meter:	54g </a:t>
            </a:r>
          </a:p>
          <a:p>
            <a:r>
              <a:rPr lang="en-US" noProof="0" dirty="0" err="1" smtClean="0">
                <a:effectLst/>
                <a:latin typeface="Arial" charset="0"/>
              </a:rPr>
              <a:t>Schaft</a:t>
            </a:r>
            <a:r>
              <a:rPr lang="en-US" noProof="0" dirty="0" smtClean="0">
                <a:effectLst/>
                <a:latin typeface="Arial" charset="0"/>
              </a:rPr>
              <a:t> material:	100% HM </a:t>
            </a:r>
            <a:r>
              <a:rPr lang="en-US" noProof="0" dirty="0" err="1" smtClean="0">
                <a:effectLst/>
                <a:latin typeface="Arial" charset="0"/>
              </a:rPr>
              <a:t>Premio</a:t>
            </a:r>
            <a:r>
              <a:rPr lang="en-US" noProof="0" dirty="0" smtClean="0">
                <a:effectLst/>
                <a:latin typeface="Arial" charset="0"/>
              </a:rPr>
              <a:t> SL Carbon</a:t>
            </a:r>
          </a:p>
          <a:p>
            <a:r>
              <a:rPr lang="en-US" noProof="0" dirty="0" smtClean="0">
                <a:effectLst/>
                <a:latin typeface="Arial" charset="0"/>
              </a:rPr>
              <a:t>Shaft </a:t>
            </a:r>
            <a:r>
              <a:rPr lang="en-US" noProof="0" dirty="0" err="1" smtClean="0">
                <a:effectLst/>
                <a:latin typeface="Arial" charset="0"/>
              </a:rPr>
              <a:t>Ø</a:t>
            </a:r>
            <a:r>
              <a:rPr lang="en-US" noProof="0" dirty="0" smtClean="0">
                <a:effectLst/>
                <a:latin typeface="Arial" charset="0"/>
              </a:rPr>
              <a:t>:	16:9mm</a:t>
            </a:r>
          </a:p>
          <a:p>
            <a:r>
              <a:rPr lang="en-US" noProof="0" dirty="0" smtClean="0">
                <a:effectLst/>
                <a:latin typeface="Arial" charset="0"/>
              </a:rPr>
              <a:t>Grip:	Carbon Grip</a:t>
            </a:r>
          </a:p>
          <a:p>
            <a:r>
              <a:rPr lang="en-US" noProof="0" dirty="0" smtClean="0">
                <a:effectLst/>
                <a:latin typeface="Arial" charset="0"/>
              </a:rPr>
              <a:t>Strap:	AV SLG Strap</a:t>
            </a:r>
          </a:p>
          <a:p>
            <a:r>
              <a:rPr lang="en-US" noProof="0" dirty="0" smtClean="0">
                <a:effectLst/>
                <a:latin typeface="Arial" charset="0"/>
              </a:rPr>
              <a:t>Basket:	Flash </a:t>
            </a:r>
            <a:r>
              <a:rPr lang="en-US" noProof="0" dirty="0" err="1" smtClean="0">
                <a:effectLst/>
                <a:latin typeface="Arial" charset="0"/>
              </a:rPr>
              <a:t>Premio</a:t>
            </a:r>
            <a:r>
              <a:rPr lang="en-US" noProof="0" dirty="0" smtClean="0">
                <a:effectLst/>
                <a:latin typeface="Arial" charset="0"/>
              </a:rPr>
              <a:t> S basket (yellow)</a:t>
            </a:r>
          </a:p>
          <a:p>
            <a:r>
              <a:rPr lang="en-US" noProof="0" dirty="0" smtClean="0">
                <a:effectLst/>
                <a:latin typeface="Arial" charset="0"/>
              </a:rPr>
              <a:t>Tip:	Sintered Tip</a:t>
            </a:r>
            <a:endParaRPr lang="en-US" noProof="0" dirty="0"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88257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6195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3" r:id="rId4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437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</p:sldLayoutIdLst>
  <p:timing>
    <p:tnLst>
      <p:par>
        <p:cTn id="1" dur="indefinite" restart="never" nodeType="tmRoot"/>
      </p:par>
    </p:tnLst>
  </p:timing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18.wdp"/><Relationship Id="rId18" Type="http://schemas.openxmlformats.org/officeDocument/2006/relationships/image" Target="../media/image61.png"/><Relationship Id="rId26" Type="http://schemas.openxmlformats.org/officeDocument/2006/relationships/image" Target="../media/image65.png"/><Relationship Id="rId3" Type="http://schemas.microsoft.com/office/2007/relationships/hdphoto" Target="../media/hdphoto13.wdp"/><Relationship Id="rId21" Type="http://schemas.microsoft.com/office/2007/relationships/hdphoto" Target="../media/hdphoto22.wdp"/><Relationship Id="rId7" Type="http://schemas.microsoft.com/office/2007/relationships/hdphoto" Target="../media/hdphoto15.wdp"/><Relationship Id="rId12" Type="http://schemas.openxmlformats.org/officeDocument/2006/relationships/image" Target="../media/image58.png"/><Relationship Id="rId17" Type="http://schemas.microsoft.com/office/2007/relationships/hdphoto" Target="../media/hdphoto20.wdp"/><Relationship Id="rId25" Type="http://schemas.microsoft.com/office/2007/relationships/hdphoto" Target="../media/hdphoto24.wdp"/><Relationship Id="rId2" Type="http://schemas.openxmlformats.org/officeDocument/2006/relationships/image" Target="../media/image53.png"/><Relationship Id="rId16" Type="http://schemas.openxmlformats.org/officeDocument/2006/relationships/image" Target="../media/image60.png"/><Relationship Id="rId20" Type="http://schemas.openxmlformats.org/officeDocument/2006/relationships/image" Target="../media/image62.png"/><Relationship Id="rId29" Type="http://schemas.microsoft.com/office/2007/relationships/hdphoto" Target="../media/hdphoto26.wdp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11" Type="http://schemas.microsoft.com/office/2007/relationships/hdphoto" Target="../media/hdphoto17.wdp"/><Relationship Id="rId24" Type="http://schemas.openxmlformats.org/officeDocument/2006/relationships/image" Target="../media/image64.png"/><Relationship Id="rId5" Type="http://schemas.microsoft.com/office/2007/relationships/hdphoto" Target="../media/hdphoto14.wdp"/><Relationship Id="rId15" Type="http://schemas.microsoft.com/office/2007/relationships/hdphoto" Target="../media/hdphoto19.wdp"/><Relationship Id="rId23" Type="http://schemas.microsoft.com/office/2007/relationships/hdphoto" Target="../media/hdphoto23.wdp"/><Relationship Id="rId28" Type="http://schemas.openxmlformats.org/officeDocument/2006/relationships/image" Target="../media/image66.png"/><Relationship Id="rId10" Type="http://schemas.openxmlformats.org/officeDocument/2006/relationships/image" Target="../media/image57.png"/><Relationship Id="rId19" Type="http://schemas.microsoft.com/office/2007/relationships/hdphoto" Target="../media/hdphoto21.wdp"/><Relationship Id="rId4" Type="http://schemas.openxmlformats.org/officeDocument/2006/relationships/image" Target="../media/image54.png"/><Relationship Id="rId9" Type="http://schemas.microsoft.com/office/2007/relationships/hdphoto" Target="../media/hdphoto16.wdp"/><Relationship Id="rId14" Type="http://schemas.openxmlformats.org/officeDocument/2006/relationships/image" Target="../media/image59.png"/><Relationship Id="rId22" Type="http://schemas.openxmlformats.org/officeDocument/2006/relationships/image" Target="../media/image63.png"/><Relationship Id="rId27" Type="http://schemas.microsoft.com/office/2007/relationships/hdphoto" Target="../media/hdphoto25.wdp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6.wdp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8.xml"/><Relationship Id="rId5" Type="http://schemas.microsoft.com/office/2007/relationships/hdphoto" Target="../media/hdphoto29.wdp"/><Relationship Id="rId4" Type="http://schemas.openxmlformats.org/officeDocument/2006/relationships/image" Target="../media/image69.png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25.wdp"/><Relationship Id="rId7" Type="http://schemas.microsoft.com/office/2007/relationships/hdphoto" Target="../media/hdphoto16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6.png"/><Relationship Id="rId5" Type="http://schemas.microsoft.com/office/2007/relationships/hdphoto" Target="../media/hdphoto30.wdp"/><Relationship Id="rId4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1.wdp"/><Relationship Id="rId4" Type="http://schemas.openxmlformats.org/officeDocument/2006/relationships/image" Target="../media/image71.pn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7" Type="http://schemas.microsoft.com/office/2007/relationships/hdphoto" Target="../media/hdphoto34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4.png"/><Relationship Id="rId5" Type="http://schemas.microsoft.com/office/2007/relationships/hdphoto" Target="../media/hdphoto33.wdp"/><Relationship Id="rId4" Type="http://schemas.openxmlformats.org/officeDocument/2006/relationships/image" Target="../media/image73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Relationship Id="rId5" Type="http://schemas.microsoft.com/office/2007/relationships/hdphoto" Target="../media/hdphoto36.wdp"/><Relationship Id="rId4" Type="http://schemas.openxmlformats.org/officeDocument/2006/relationships/image" Target="../media/image7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Bildplatzhalter 4"/>
          <p:cNvSpPr>
            <a:spLocks noGrp="1"/>
          </p:cNvSpPr>
          <p:nvPr>
            <p:ph type="pic" sz="quarter" idx="10"/>
          </p:nvPr>
        </p:nvSpPr>
        <p:spPr/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Diamond Storm 28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7075" y="-3425831"/>
            <a:ext cx="1780649" cy="8897258"/>
          </a:xfrm>
        </p:spPr>
      </p:pic>
      <p:sp>
        <p:nvSpPr>
          <p:cNvPr id="6" name="Inhaltsplatzhalter 5"/>
          <p:cNvSpPr>
            <a:spLocks noGrp="1"/>
          </p:cNvSpPr>
          <p:nvPr>
            <p:ph idx="11"/>
          </p:nvPr>
        </p:nvSpPr>
        <p:spPr>
          <a:xfrm>
            <a:off x="480561" y="3081563"/>
            <a:ext cx="5172094" cy="1969408"/>
          </a:xfrm>
        </p:spPr>
        <p:txBody>
          <a:bodyPr/>
          <a:lstStyle/>
          <a:p>
            <a:r>
              <a:rPr lang="ru-RU" sz="1200" dirty="0" smtClean="0"/>
              <a:t>Артикул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OZ41019</a:t>
            </a:r>
            <a:endParaRPr lang="en-US" sz="1200" dirty="0"/>
          </a:p>
          <a:p>
            <a:r>
              <a:rPr lang="ru-RU" sz="1200" dirty="0" smtClean="0"/>
              <a:t>Ростовка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135-180 (</a:t>
            </a:r>
            <a:r>
              <a:rPr lang="ru-RU" sz="1200" dirty="0" smtClean="0"/>
              <a:t>интервал </a:t>
            </a:r>
            <a:r>
              <a:rPr lang="en-US" sz="1200" dirty="0" smtClean="0"/>
              <a:t>2,5</a:t>
            </a:r>
            <a:r>
              <a:rPr lang="ru-RU" sz="1200" dirty="0" smtClean="0"/>
              <a:t> см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Длина образцов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145</a:t>
            </a:r>
            <a:r>
              <a:rPr lang="ru-RU" sz="1200" dirty="0" smtClean="0"/>
              <a:t> см</a:t>
            </a:r>
            <a:endParaRPr lang="en-US" sz="1200" dirty="0"/>
          </a:p>
          <a:p>
            <a:r>
              <a:rPr lang="ru-RU" sz="1200" dirty="0" smtClean="0"/>
              <a:t>Вес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62</a:t>
            </a:r>
            <a:r>
              <a:rPr lang="ru-RU" sz="1200" dirty="0" smtClean="0"/>
              <a:t> г/м</a:t>
            </a:r>
            <a:r>
              <a:rPr lang="en-US" sz="1200" dirty="0" smtClean="0"/>
              <a:t> </a:t>
            </a:r>
            <a:endParaRPr lang="en-US" sz="1200" dirty="0"/>
          </a:p>
          <a:p>
            <a:r>
              <a:rPr lang="ru-RU" sz="1200" dirty="0" smtClean="0"/>
              <a:t>Материал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100% углеволокно </a:t>
            </a:r>
            <a:r>
              <a:rPr lang="en-US" sz="1200" dirty="0" smtClean="0"/>
              <a:t>HM </a:t>
            </a:r>
            <a:r>
              <a:rPr lang="en-US" sz="1200" dirty="0" err="1"/>
              <a:t>Premio</a:t>
            </a:r>
            <a:r>
              <a:rPr lang="en-US" sz="1200" dirty="0"/>
              <a:t> </a:t>
            </a:r>
            <a:r>
              <a:rPr lang="en-US" sz="1200" dirty="0" smtClean="0"/>
              <a:t>Carbon</a:t>
            </a:r>
            <a:endParaRPr lang="en-US" sz="1200" dirty="0"/>
          </a:p>
          <a:p>
            <a:r>
              <a:rPr lang="ru-RU" sz="1200" dirty="0" smtClean="0"/>
              <a:t>Диаметры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16:9</a:t>
            </a:r>
            <a:r>
              <a:rPr lang="ru-RU" sz="1200" dirty="0" smtClean="0"/>
              <a:t> мм</a:t>
            </a:r>
            <a:endParaRPr lang="en-US" sz="1200" dirty="0"/>
          </a:p>
          <a:p>
            <a:r>
              <a:rPr lang="ru-RU" sz="1200" dirty="0" smtClean="0"/>
              <a:t>Рукоятка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Carbon </a:t>
            </a:r>
            <a:r>
              <a:rPr lang="en-US" sz="1200" dirty="0"/>
              <a:t>Grip</a:t>
            </a:r>
          </a:p>
          <a:p>
            <a:r>
              <a:rPr lang="ru-RU" sz="1200" dirty="0" smtClean="0"/>
              <a:t>Темляк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AV </a:t>
            </a:r>
            <a:r>
              <a:rPr lang="en-US" sz="1200" dirty="0"/>
              <a:t>SLG Strap</a:t>
            </a:r>
          </a:p>
          <a:p>
            <a:r>
              <a:rPr lang="ru-RU" sz="1200" dirty="0" smtClean="0"/>
              <a:t>Лапка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Flash </a:t>
            </a:r>
            <a:r>
              <a:rPr lang="en-US" sz="1200" dirty="0" err="1"/>
              <a:t>Premio</a:t>
            </a:r>
            <a:r>
              <a:rPr lang="en-US" sz="1200" dirty="0"/>
              <a:t> S basket </a:t>
            </a:r>
            <a:r>
              <a:rPr lang="en-US" sz="1200" dirty="0" smtClean="0"/>
              <a:t>(</a:t>
            </a:r>
            <a:r>
              <a:rPr lang="ru-RU" sz="1200" dirty="0" smtClean="0"/>
              <a:t>жёлтая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Наконечник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Sintered Tip</a:t>
            </a:r>
            <a:endParaRPr lang="en-US" sz="12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773" y="443204"/>
            <a:ext cx="8897256" cy="1779452"/>
          </a:xfrm>
          <a:prstGeom prst="rect">
            <a:avLst/>
          </a:prstGeom>
        </p:spPr>
      </p:pic>
      <p:sp>
        <p:nvSpPr>
          <p:cNvPr id="7" name="Textfeld 12"/>
          <p:cNvSpPr txBox="1"/>
          <p:nvPr/>
        </p:nvSpPr>
        <p:spPr>
          <a:xfrm>
            <a:off x="480561" y="2836862"/>
            <a:ext cx="2698909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ИНФОРМАЦИЯ:</a:t>
            </a:r>
            <a:endParaRPr sz="1000" b="1" i="0" u="none" strike="noStrik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21"/>
          <p:cNvSpPr>
            <a:spLocks noChangeArrowheads="1"/>
          </p:cNvSpPr>
          <p:nvPr/>
        </p:nvSpPr>
        <p:spPr bwMode="auto">
          <a:xfrm rot="21198088">
            <a:off x="6680484" y="188673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17000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Inhaltsplatzhalter 2"/>
          <p:cNvSpPr txBox="1">
            <a:spLocks/>
          </p:cNvSpPr>
          <p:nvPr/>
        </p:nvSpPr>
        <p:spPr>
          <a:xfrm>
            <a:off x="4824000" y="2836862"/>
            <a:ext cx="4047857" cy="2116138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r>
              <a:rPr lang="en-US" sz="1200" b="1" dirty="0" smtClean="0"/>
              <a:t>:</a:t>
            </a:r>
            <a:endParaRPr lang="ru-RU" sz="1200" b="1" dirty="0" smtClean="0"/>
          </a:p>
          <a:p>
            <a:endParaRPr lang="en-US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100% углеволокно </a:t>
            </a:r>
            <a:r>
              <a:rPr lang="en-US" sz="1200" dirty="0" smtClean="0"/>
              <a:t>HM </a:t>
            </a:r>
            <a:r>
              <a:rPr lang="en-US" sz="1200" dirty="0" err="1" smtClean="0"/>
              <a:t>Premio</a:t>
            </a:r>
            <a:r>
              <a:rPr lang="en-US" sz="1200" dirty="0" smtClean="0"/>
              <a:t> Carbon 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Рукоятка содержит углеволокно для увеличения жёсткости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Максимальная жёсткость во всей коллекции палок </a:t>
            </a:r>
            <a:r>
              <a:rPr lang="en-US" sz="1200" dirty="0" smtClean="0"/>
              <a:t>OW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Прекрасное соотношение вес-жёсткость</a:t>
            </a:r>
            <a:r>
              <a:rPr lang="en-US" sz="1200" dirty="0" smtClean="0"/>
              <a:t>-</a:t>
            </a:r>
            <a:r>
              <a:rPr lang="ru-RU" sz="1200" dirty="0" smtClean="0"/>
              <a:t>прочность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Хорошая балансировка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Натуральная пробка 360° в зоне хвата обеспечивает прекрасное чувство комфорта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661908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Diamond Storm 26 </a:t>
            </a:r>
            <a:r>
              <a:rPr lang="de-DE" dirty="0" err="1" smtClean="0"/>
              <a:t>black</a:t>
            </a:r>
            <a:r>
              <a:rPr lang="de-DE" dirty="0" smtClean="0"/>
              <a:t> + Yellow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1"/>
          </p:nvPr>
        </p:nvSpPr>
        <p:spPr>
          <a:xfrm>
            <a:off x="480561" y="3081562"/>
            <a:ext cx="5172094" cy="1936751"/>
          </a:xfrm>
        </p:spPr>
        <p:txBody>
          <a:bodyPr/>
          <a:lstStyle/>
          <a:p>
            <a:r>
              <a:rPr lang="ru-RU" sz="1200" dirty="0" smtClean="0"/>
              <a:t>Артикул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OZ41119 </a:t>
            </a:r>
            <a:r>
              <a:rPr lang="ru-RU" sz="1200" dirty="0" smtClean="0"/>
              <a:t>чёрный</a:t>
            </a:r>
            <a:r>
              <a:rPr lang="en-US" sz="1200" dirty="0" smtClean="0"/>
              <a:t> + OZ41219 </a:t>
            </a:r>
            <a:r>
              <a:rPr lang="ru-RU" sz="1200" dirty="0" smtClean="0"/>
              <a:t>жёлтый</a:t>
            </a:r>
            <a:endParaRPr lang="en-US" sz="1200" dirty="0"/>
          </a:p>
          <a:p>
            <a:r>
              <a:rPr lang="ru-RU" sz="1200" dirty="0" smtClean="0"/>
              <a:t>Ростовка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135-180 (</a:t>
            </a:r>
            <a:r>
              <a:rPr lang="ru-RU" sz="1200" dirty="0" smtClean="0"/>
              <a:t>интервал </a:t>
            </a:r>
            <a:r>
              <a:rPr lang="en-US" sz="1200" dirty="0" smtClean="0"/>
              <a:t>2,5</a:t>
            </a:r>
            <a:r>
              <a:rPr lang="ru-RU" sz="1200" dirty="0" smtClean="0"/>
              <a:t> см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Длина образцов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145</a:t>
            </a:r>
            <a:r>
              <a:rPr lang="ru-RU" sz="1200" dirty="0" smtClean="0"/>
              <a:t> см</a:t>
            </a:r>
            <a:endParaRPr lang="en-US" sz="1200" dirty="0"/>
          </a:p>
          <a:p>
            <a:r>
              <a:rPr lang="ru-RU" sz="1200" dirty="0" smtClean="0"/>
              <a:t>Вес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7</a:t>
            </a:r>
            <a:r>
              <a:rPr lang="ru-RU" sz="1200" dirty="0" smtClean="0"/>
              <a:t>4 г/м</a:t>
            </a:r>
            <a:endParaRPr lang="en-US" sz="1200" dirty="0"/>
          </a:p>
          <a:p>
            <a:r>
              <a:rPr lang="ru-RU" sz="1200" dirty="0" smtClean="0"/>
              <a:t>Материал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100% углеволокно </a:t>
            </a:r>
            <a:r>
              <a:rPr lang="en-US" sz="1200" dirty="0" smtClean="0"/>
              <a:t>Diamond Carbon</a:t>
            </a:r>
            <a:endParaRPr lang="en-US" sz="1200" dirty="0"/>
          </a:p>
          <a:p>
            <a:r>
              <a:rPr lang="ru-RU" sz="1200" dirty="0" smtClean="0"/>
              <a:t>Диаметры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16:9</a:t>
            </a:r>
            <a:r>
              <a:rPr lang="ru-RU" sz="1200" dirty="0" smtClean="0"/>
              <a:t> мм</a:t>
            </a:r>
            <a:endParaRPr lang="en-US" sz="1200" dirty="0"/>
          </a:p>
          <a:p>
            <a:r>
              <a:rPr lang="ru-RU" sz="1200" dirty="0" smtClean="0"/>
              <a:t>Рукоятка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Carbon </a:t>
            </a:r>
            <a:r>
              <a:rPr lang="en-US" sz="1200" dirty="0"/>
              <a:t>Grip</a:t>
            </a:r>
          </a:p>
          <a:p>
            <a:r>
              <a:rPr lang="ru-RU" sz="1200" dirty="0" smtClean="0"/>
              <a:t>Темляк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AV </a:t>
            </a:r>
            <a:r>
              <a:rPr lang="en-US" sz="1200" dirty="0"/>
              <a:t>SLG Strap</a:t>
            </a:r>
          </a:p>
          <a:p>
            <a:r>
              <a:rPr lang="ru-RU" sz="1200" dirty="0" smtClean="0"/>
              <a:t>Лапка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Flash </a:t>
            </a:r>
            <a:r>
              <a:rPr lang="en-US" sz="1200" dirty="0" err="1"/>
              <a:t>Premio</a:t>
            </a:r>
            <a:r>
              <a:rPr lang="en-US" sz="1200" dirty="0"/>
              <a:t> S basket </a:t>
            </a:r>
            <a:r>
              <a:rPr lang="en-US" sz="1200" dirty="0" smtClean="0"/>
              <a:t>(</a:t>
            </a:r>
            <a:r>
              <a:rPr lang="ru-RU" sz="1200" dirty="0" smtClean="0"/>
              <a:t>жёлтая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Наконечник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Sintered Tip</a:t>
            </a:r>
            <a:endParaRPr lang="en-US" sz="1200" dirty="0"/>
          </a:p>
        </p:txBody>
      </p:sp>
      <p:pic>
        <p:nvPicPr>
          <p:cNvPr id="3" name="Inhaltsplatzhalter 2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9622" y="-3799121"/>
            <a:ext cx="1791845" cy="8953200"/>
          </a:xfrm>
        </p:spPr>
      </p:pic>
      <p:pic>
        <p:nvPicPr>
          <p:cNvPr id="7" name="Inhaltsplatzhalt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19622" y="-3442789"/>
            <a:ext cx="1791845" cy="8953200"/>
          </a:xfrm>
          <a:prstGeom prst="rect">
            <a:avLst/>
          </a:prstGeom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138943" y="500014"/>
            <a:ext cx="8953201" cy="2139889"/>
            <a:chOff x="3997268" y="2731312"/>
            <a:chExt cx="4791131" cy="1145120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913396" y="815184"/>
              <a:ext cx="958875" cy="4791131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5913396" y="1001429"/>
              <a:ext cx="958875" cy="4791131"/>
            </a:xfrm>
            <a:prstGeom prst="rect">
              <a:avLst/>
            </a:prstGeom>
          </p:spPr>
        </p:pic>
      </p:grpSp>
      <p:sp>
        <p:nvSpPr>
          <p:cNvPr id="9" name="Textfeld 12"/>
          <p:cNvSpPr txBox="1"/>
          <p:nvPr/>
        </p:nvSpPr>
        <p:spPr>
          <a:xfrm>
            <a:off x="480561" y="2836862"/>
            <a:ext cx="2698909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ИНФОРМАЦИЯ:</a:t>
            </a:r>
            <a:endParaRPr sz="1000" b="1" i="0" u="none" strike="noStrik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21"/>
          <p:cNvSpPr>
            <a:spLocks noChangeArrowheads="1"/>
          </p:cNvSpPr>
          <p:nvPr/>
        </p:nvSpPr>
        <p:spPr bwMode="auto">
          <a:xfrm rot="21198088">
            <a:off x="6680484" y="188673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12000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824000" y="2836862"/>
            <a:ext cx="4047857" cy="2072595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r>
              <a:rPr lang="en-US" sz="1200" b="1" dirty="0" smtClean="0"/>
              <a:t>:</a:t>
            </a:r>
            <a:endParaRPr lang="ru-RU" sz="1200" b="1" dirty="0" smtClean="0"/>
          </a:p>
          <a:p>
            <a:endParaRPr lang="en-US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100% углеволокно </a:t>
            </a:r>
            <a:r>
              <a:rPr lang="en-US" sz="1200" dirty="0" smtClean="0"/>
              <a:t>Diamond Carbon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Рукоятка содержит углеволокно для увеличения жёсткости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Лёгкая палка для продвинутых любителей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Достаточная жёсткость для гонок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Хорошая балансировка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Повышенная прочность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Натуральная пробка 360° в зоне хвата обеспечивает прекрасное чувство комфорта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200" dirty="0" smtClean="0"/>
          </a:p>
        </p:txBody>
      </p:sp>
    </p:spTree>
    <p:extLst>
      <p:ext uri="{BB962C8B-B14F-4D97-AF65-F5344CB8AC3E}">
        <p14:creationId xmlns:p14="http://schemas.microsoft.com/office/powerpoint/2010/main" val="184710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>
          <a:xfrm>
            <a:off x="589021" y="1589314"/>
            <a:ext cx="4558476" cy="756155"/>
          </a:xfrm>
        </p:spPr>
        <p:txBody>
          <a:bodyPr/>
          <a:lstStyle/>
          <a:p>
            <a:r>
              <a:rPr lang="ru-RU" sz="3500" dirty="0" smtClean="0"/>
              <a:t>Палки </a:t>
            </a:r>
            <a:r>
              <a:rPr lang="en-US" sz="3500" dirty="0" smtClean="0"/>
              <a:t>sport</a:t>
            </a:r>
            <a:endParaRPr lang="de-AT" sz="3500" dirty="0"/>
          </a:p>
        </p:txBody>
      </p:sp>
    </p:spTree>
    <p:extLst>
      <p:ext uri="{BB962C8B-B14F-4D97-AF65-F5344CB8AC3E}">
        <p14:creationId xmlns:p14="http://schemas.microsoft.com/office/powerpoint/2010/main" val="2750761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21634664-4898-A94A-8924-6999AEE09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2294"/>
          <a:stretch/>
        </p:blipFill>
        <p:spPr>
          <a:xfrm>
            <a:off x="501597" y="543541"/>
            <a:ext cx="8219266" cy="1056659"/>
          </a:xfrm>
          <a:prstGeom prst="rect">
            <a:avLst/>
          </a:prstGeom>
        </p:spPr>
      </p:pic>
      <p:pic>
        <p:nvPicPr>
          <p:cNvPr id="3" name="Grafik 5">
            <a:extLst>
              <a:ext uri="{FF2B5EF4-FFF2-40B4-BE49-F238E27FC236}">
                <a16:creationId xmlns:a16="http://schemas.microsoft.com/office/drawing/2014/main" xmlns="" id="{21634664-4898-A94A-8924-6999AEE09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104" b="31479"/>
          <a:stretch/>
        </p:blipFill>
        <p:spPr>
          <a:xfrm>
            <a:off x="501597" y="1632861"/>
            <a:ext cx="8219266" cy="435429"/>
          </a:xfrm>
          <a:prstGeom prst="rect">
            <a:avLst/>
          </a:prstGeom>
        </p:spPr>
      </p:pic>
      <p:pic>
        <p:nvPicPr>
          <p:cNvPr id="4" name="Grafik 5">
            <a:extLst>
              <a:ext uri="{FF2B5EF4-FFF2-40B4-BE49-F238E27FC236}">
                <a16:creationId xmlns:a16="http://schemas.microsoft.com/office/drawing/2014/main" xmlns="" id="{21634664-4898-A94A-8924-6999AEE097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7084"/>
          <a:stretch/>
        </p:blipFill>
        <p:spPr>
          <a:xfrm>
            <a:off x="501597" y="2090052"/>
            <a:ext cx="8219266" cy="873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03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50" y="1143000"/>
            <a:ext cx="6858000" cy="609601"/>
          </a:xfrm>
        </p:spPr>
        <p:txBody>
          <a:bodyPr/>
          <a:lstStyle/>
          <a:p>
            <a:r>
              <a:rPr lang="ru-RU" dirty="0" smtClean="0"/>
              <a:t>Темляк </a:t>
            </a:r>
            <a:r>
              <a:rPr lang="de-DE" dirty="0" smtClean="0"/>
              <a:t>aV Premio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5" y="1865765"/>
            <a:ext cx="5289099" cy="18477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</a:t>
            </a:r>
            <a:r>
              <a:rPr lang="ru-RU" sz="1600" dirty="0" smtClean="0"/>
              <a:t>адёжный и удобный темляк для любителей, помогающий правильной постановке палки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б</a:t>
            </a:r>
            <a:r>
              <a:rPr lang="ru-RU" sz="1600" dirty="0" smtClean="0"/>
              <a:t>олее мягкий материал для большего комфорта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комфортная форма темляка в зоне большого пальца руки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размеры</a:t>
            </a:r>
            <a:r>
              <a:rPr lang="en-US" sz="1600" dirty="0" smtClean="0"/>
              <a:t>: XS, S, M, L, XL, XXL</a:t>
            </a:r>
            <a:endParaRPr lang="en-US" sz="1600" dirty="0"/>
          </a:p>
          <a:p>
            <a:endParaRPr lang="de-DE" sz="1600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backgroundMark x1="51736" y1="58984" x2="51736" y2="58984"/>
                        <a14:backgroundMark x1="52921" y1="72342" x2="52921" y2="72342"/>
                        <a14:backgroundMark x1="52752" y1="74506" x2="52752" y2="74506"/>
                        <a14:backgroundMark x1="49280" y1="60019" x2="49280" y2="60019"/>
                        <a14:backgroundMark x1="50466" y1="80809" x2="50466" y2="80809"/>
                        <a14:backgroundMark x1="50381" y1="36218" x2="50381" y2="36218"/>
                        <a14:backgroundMark x1="50466" y1="40075" x2="50466" y2="40075"/>
                        <a14:backgroundMark x1="51905" y1="40263" x2="51905" y2="40263"/>
                        <a14:backgroundMark x1="65114" y1="40452" x2="65114" y2="40452"/>
                        <a14:backgroundMark x1="50042" y1="42333" x2="50212" y2="42145"/>
                        <a14:backgroundMark x1="50381" y1="40640" x2="50381" y2="40640"/>
                        <a14:backgroundMark x1="51228" y1="39135" x2="51228" y2="39135"/>
                        <a14:backgroundMark x1="51397" y1="39135" x2="51397" y2="39135"/>
                        <a14:backgroundMark x1="52667" y1="41769" x2="52667" y2="41769"/>
                        <a14:backgroundMark x1="52667" y1="41769" x2="52667" y2="41769"/>
                        <a14:backgroundMark x1="52667" y1="41769" x2="52667" y2="417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34" t="27303" r="9565" b="31710"/>
          <a:stretch/>
        </p:blipFill>
        <p:spPr>
          <a:xfrm rot="1949941">
            <a:off x="4945435" y="935320"/>
            <a:ext cx="3734943" cy="3288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2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8" y="1143001"/>
            <a:ext cx="6858000" cy="628424"/>
          </a:xfrm>
        </p:spPr>
        <p:txBody>
          <a:bodyPr/>
          <a:lstStyle/>
          <a:p>
            <a:r>
              <a:rPr lang="ru-RU" dirty="0" smtClean="0"/>
              <a:t>Лапка </a:t>
            </a:r>
            <a:r>
              <a:rPr lang="de-DE" dirty="0" smtClean="0"/>
              <a:t>Flash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8" y="1865765"/>
            <a:ext cx="4973579" cy="18477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л</a:t>
            </a:r>
            <a:r>
              <a:rPr lang="ru-RU" sz="1600" dirty="0" smtClean="0"/>
              <a:t>апка среднего размера для любых условий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стабильная опора о поверхность для максимальной передачи усилия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малый </a:t>
            </a:r>
            <a:r>
              <a:rPr lang="ru-RU" sz="1600" dirty="0"/>
              <a:t>вес</a:t>
            </a:r>
            <a:r>
              <a:rPr lang="en-US" sz="1600" dirty="0"/>
              <a:t> </a:t>
            </a:r>
            <a:r>
              <a:rPr lang="ru-RU" sz="1600" dirty="0"/>
              <a:t>для наилучшего баланса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размеры</a:t>
            </a:r>
            <a:r>
              <a:rPr lang="en-US" sz="1600" dirty="0" smtClean="0"/>
              <a:t>: </a:t>
            </a:r>
            <a:r>
              <a:rPr lang="ru-RU" sz="1600" dirty="0" smtClean="0"/>
              <a:t>жёлтая</a:t>
            </a:r>
            <a:r>
              <a:rPr lang="en-US" sz="1600" dirty="0" smtClean="0"/>
              <a:t> – S, M, L</a:t>
            </a:r>
            <a:r>
              <a:rPr lang="en-US" sz="1600" dirty="0"/>
              <a:t> </a:t>
            </a:r>
            <a:r>
              <a:rPr lang="en-US" sz="1600" dirty="0" smtClean="0"/>
              <a:t>/ </a:t>
            </a:r>
            <a:r>
              <a:rPr lang="ru-RU" sz="1600" dirty="0" smtClean="0"/>
              <a:t>чёрная</a:t>
            </a:r>
            <a:r>
              <a:rPr lang="en-US" sz="1600" dirty="0" smtClean="0"/>
              <a:t> - M</a:t>
            </a:r>
            <a:endParaRPr lang="en-US" sz="1600" dirty="0"/>
          </a:p>
          <a:p>
            <a:endParaRPr lang="de-DE" sz="16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0019" b="80245" l="40644" r="58764">
                        <a14:foregroundMark x1="58848" y1="68391" x2="58848" y2="68391"/>
                        <a14:foregroundMark x1="58848" y1="68391" x2="58848" y2="68391"/>
                        <a14:foregroundMark x1="51651" y1="60489" x2="51651" y2="60489"/>
                        <a14:foregroundMark x1="51651" y1="60489" x2="51651" y2="60489"/>
                        <a14:foregroundMark x1="51482" y1="60019" x2="51482" y2="60019"/>
                        <a14:foregroundMark x1="51482" y1="60019" x2="51482" y2="60019"/>
                        <a14:foregroundMark x1="45724" y1="65005" x2="45724" y2="65005"/>
                        <a14:foregroundMark x1="45724" y1="65005" x2="45724" y2="65005"/>
                        <a14:foregroundMark x1="49026" y1="80245" x2="49026" y2="80245"/>
                        <a14:foregroundMark x1="49026" y1="80245" x2="49026" y2="802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598" t="59697" r="39516" b="18279"/>
          <a:stretch/>
        </p:blipFill>
        <p:spPr>
          <a:xfrm>
            <a:off x="4507255" y="505631"/>
            <a:ext cx="2450138" cy="2219230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7191" y="2031359"/>
            <a:ext cx="2289142" cy="225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7" y="1142999"/>
            <a:ext cx="6858000" cy="638630"/>
          </a:xfrm>
        </p:spPr>
        <p:txBody>
          <a:bodyPr/>
          <a:lstStyle/>
          <a:p>
            <a:r>
              <a:rPr lang="ru-RU" dirty="0" smtClean="0"/>
              <a:t>Рукоятка </a:t>
            </a:r>
            <a:r>
              <a:rPr lang="de-DE" dirty="0" smtClean="0"/>
              <a:t>MAG Point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8" y="1862136"/>
            <a:ext cx="6858000" cy="2252664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з</a:t>
            </a:r>
            <a:r>
              <a:rPr lang="ru-RU" sz="1600" dirty="0" smtClean="0"/>
              <a:t>апатентованная система быстрого отстёгивания темляков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рукоятка содержит углеволокно для увеличения жёсткости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</a:t>
            </a:r>
            <a:r>
              <a:rPr lang="ru-RU" sz="1600" dirty="0" smtClean="0"/>
              <a:t>адежное место фиксации темляков к рукоятке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</a:t>
            </a:r>
            <a:r>
              <a:rPr lang="ru-RU" sz="1600" dirty="0" smtClean="0"/>
              <a:t>нопка фиксации не требут больших усилий для нажатия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натуральная </a:t>
            </a:r>
            <a:r>
              <a:rPr lang="ru-RU" sz="1600" dirty="0"/>
              <a:t>пробка </a:t>
            </a:r>
            <a:r>
              <a:rPr lang="ru-RU" sz="1600" dirty="0" smtClean="0"/>
              <a:t>360° в </a:t>
            </a:r>
            <a:r>
              <a:rPr lang="ru-RU" sz="1600" dirty="0"/>
              <a:t>зоне хвата обеспечивает прекрасное чувство комфорта</a:t>
            </a:r>
            <a:endParaRPr lang="en-US" sz="1600" dirty="0"/>
          </a:p>
          <a:p>
            <a:endParaRPr lang="de-DE" sz="1600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8160" y="500743"/>
            <a:ext cx="2951932" cy="3865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5415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7" y="1143000"/>
            <a:ext cx="6858000" cy="653144"/>
          </a:xfrm>
        </p:spPr>
        <p:txBody>
          <a:bodyPr/>
          <a:lstStyle/>
          <a:p>
            <a:r>
              <a:rPr lang="ru-RU" dirty="0" smtClean="0"/>
              <a:t>Темляк </a:t>
            </a:r>
            <a:r>
              <a:rPr lang="de-DE" dirty="0" smtClean="0"/>
              <a:t>Mag point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6" y="1865761"/>
            <a:ext cx="5561411" cy="257561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запатентованная система быстрого отстёгивания темляков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</a:t>
            </a:r>
            <a:r>
              <a:rPr lang="ru-RU" sz="1600" dirty="0" smtClean="0"/>
              <a:t>емляк отстёгивается и пристёгивается к рукоятке очень легко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закрытая конструкция темляков для максимального контроля за палкой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</a:t>
            </a:r>
            <a:r>
              <a:rPr lang="ru-RU" sz="1600" dirty="0" smtClean="0"/>
              <a:t>омфортный материал длительного использования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размеры</a:t>
            </a:r>
            <a:r>
              <a:rPr lang="en-US" sz="1600" dirty="0" smtClean="0"/>
              <a:t>: XS, S, M, L, XL, XXL</a:t>
            </a:r>
            <a:endParaRPr lang="en-US" sz="1600" dirty="0"/>
          </a:p>
          <a:p>
            <a:endParaRPr lang="de-DE" sz="16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616098">
            <a:off x="5385950" y="521767"/>
            <a:ext cx="2940496" cy="307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62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Diamond 14 MAG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6078" y="-3580677"/>
            <a:ext cx="1791845" cy="8953200"/>
          </a:xfrm>
        </p:spPr>
      </p:pic>
      <p:sp>
        <p:nvSpPr>
          <p:cNvPr id="6" name="Inhaltsplatzhalter 5"/>
          <p:cNvSpPr>
            <a:spLocks noGrp="1"/>
          </p:cNvSpPr>
          <p:nvPr>
            <p:ph idx="11"/>
          </p:nvPr>
        </p:nvSpPr>
        <p:spPr>
          <a:xfrm>
            <a:off x="480561" y="3081562"/>
            <a:ext cx="5172094" cy="2061937"/>
          </a:xfrm>
        </p:spPr>
        <p:txBody>
          <a:bodyPr/>
          <a:lstStyle/>
          <a:p>
            <a:r>
              <a:rPr lang="ru-RU" sz="1200" dirty="0" smtClean="0"/>
              <a:t>Артикул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OZ42319</a:t>
            </a:r>
            <a:endParaRPr lang="en-US" sz="1200" dirty="0"/>
          </a:p>
          <a:p>
            <a:r>
              <a:rPr lang="ru-RU" sz="1200" dirty="0" smtClean="0"/>
              <a:t>Ростовка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130-170 (</a:t>
            </a:r>
            <a:r>
              <a:rPr lang="ru-RU" sz="1200" dirty="0" smtClean="0"/>
              <a:t>интервал </a:t>
            </a:r>
            <a:r>
              <a:rPr lang="en-US" sz="1200" dirty="0" smtClean="0"/>
              <a:t>5</a:t>
            </a:r>
            <a:r>
              <a:rPr lang="ru-RU" sz="1200" dirty="0" smtClean="0"/>
              <a:t> мм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Длина образцов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145</a:t>
            </a:r>
            <a:r>
              <a:rPr lang="ru-RU" sz="1200" dirty="0" smtClean="0"/>
              <a:t> см</a:t>
            </a:r>
            <a:endParaRPr lang="en-US" sz="1200" dirty="0"/>
          </a:p>
          <a:p>
            <a:r>
              <a:rPr lang="ru-RU" sz="1200" dirty="0" smtClean="0"/>
              <a:t>Вес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8</a:t>
            </a:r>
            <a:r>
              <a:rPr lang="ru-RU" sz="1200" dirty="0" smtClean="0"/>
              <a:t>9 г/м</a:t>
            </a:r>
            <a:r>
              <a:rPr lang="en-US" sz="1200" dirty="0" smtClean="0"/>
              <a:t> </a:t>
            </a:r>
            <a:endParaRPr lang="en-US" sz="1200" dirty="0"/>
          </a:p>
          <a:p>
            <a:r>
              <a:rPr lang="ru-RU" sz="1200" dirty="0" smtClean="0"/>
              <a:t>Материал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50% углеволокно </a:t>
            </a:r>
            <a:r>
              <a:rPr lang="en-US" sz="1200" dirty="0" smtClean="0"/>
              <a:t>Diamond Carbon</a:t>
            </a:r>
            <a:endParaRPr lang="en-US" sz="1200" dirty="0"/>
          </a:p>
          <a:p>
            <a:r>
              <a:rPr lang="ru-RU" sz="1200" dirty="0" smtClean="0"/>
              <a:t>Диаметры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16:9</a:t>
            </a:r>
            <a:r>
              <a:rPr lang="ru-RU" sz="1200" dirty="0" smtClean="0"/>
              <a:t> мм</a:t>
            </a:r>
            <a:endParaRPr lang="en-US" sz="1200" dirty="0"/>
          </a:p>
          <a:p>
            <a:r>
              <a:rPr lang="ru-RU" sz="1200" dirty="0" smtClean="0"/>
              <a:t>Рукоятка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Mag Point </a:t>
            </a:r>
            <a:r>
              <a:rPr lang="en-US" sz="1200" dirty="0"/>
              <a:t>Grip</a:t>
            </a:r>
          </a:p>
          <a:p>
            <a:r>
              <a:rPr lang="ru-RU" sz="1200" dirty="0" smtClean="0"/>
              <a:t>Темляк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Mag Point Strap</a:t>
            </a:r>
            <a:endParaRPr lang="en-US" sz="1200" dirty="0"/>
          </a:p>
          <a:p>
            <a:r>
              <a:rPr lang="ru-RU" sz="1200" dirty="0" smtClean="0"/>
              <a:t>Лапка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Flash M </a:t>
            </a:r>
            <a:r>
              <a:rPr lang="en-US" sz="1200" dirty="0"/>
              <a:t>basket </a:t>
            </a:r>
            <a:r>
              <a:rPr lang="en-US" sz="1200" dirty="0" smtClean="0"/>
              <a:t>(</a:t>
            </a:r>
            <a:r>
              <a:rPr lang="ru-RU" sz="1200" dirty="0" smtClean="0"/>
              <a:t>жёлтая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Наконечник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Sintered Tip</a:t>
            </a:r>
            <a:endParaRPr lang="en-US" sz="1200" dirty="0"/>
          </a:p>
        </p:txBody>
      </p:sp>
      <p:pic>
        <p:nvPicPr>
          <p:cNvPr id="8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89934" y="-3215928"/>
            <a:ext cx="1791845" cy="8953159"/>
          </a:xfrm>
          <a:prstGeom prst="rect">
            <a:avLst/>
          </a:prstGeom>
        </p:spPr>
      </p:pic>
      <p:sp>
        <p:nvSpPr>
          <p:cNvPr id="9" name="AutoShape 21"/>
          <p:cNvSpPr>
            <a:spLocks noChangeArrowheads="1"/>
          </p:cNvSpPr>
          <p:nvPr/>
        </p:nvSpPr>
        <p:spPr bwMode="auto">
          <a:xfrm rot="21198088">
            <a:off x="6680484" y="188673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500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824000" y="2836862"/>
            <a:ext cx="4047857" cy="200728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r>
              <a:rPr lang="en-US" sz="1200" b="1" dirty="0" smtClean="0"/>
              <a:t>:</a:t>
            </a:r>
            <a:endParaRPr lang="ru-RU" sz="1200" b="1" dirty="0" smtClean="0"/>
          </a:p>
          <a:p>
            <a:endParaRPr lang="en-US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50% углеволокно </a:t>
            </a:r>
            <a:r>
              <a:rPr lang="en-US" sz="1200" dirty="0" smtClean="0"/>
              <a:t>Diamond Carbon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Рукоятка </a:t>
            </a:r>
            <a:r>
              <a:rPr lang="ru-RU" sz="1200" dirty="0"/>
              <a:t>содержит углеволокно для увеличения жёсткости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Запатентованная система крепления темляков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Надёжное место крепления рукоятки и темляка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Простая, быстрая и надёжная фиксация темляка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Натуральная </a:t>
            </a:r>
            <a:r>
              <a:rPr lang="ru-RU" sz="1200" dirty="0"/>
              <a:t>пробка 360° в зоне хвата обеспечивает прекрасное чувство комфорта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</p:txBody>
      </p:sp>
      <p:sp>
        <p:nvSpPr>
          <p:cNvPr id="12" name="Textfeld 12"/>
          <p:cNvSpPr txBox="1"/>
          <p:nvPr/>
        </p:nvSpPr>
        <p:spPr>
          <a:xfrm>
            <a:off x="480561" y="2836862"/>
            <a:ext cx="2698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2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ИНФОРМАЦИЯ:</a:t>
            </a:r>
            <a:endParaRPr sz="1200" b="1" i="0" u="none" strike="noStrike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28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Diamond 11 MAG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6078" y="-3570516"/>
            <a:ext cx="1791844" cy="8953200"/>
          </a:xfrm>
        </p:spPr>
      </p:pic>
      <p:sp>
        <p:nvSpPr>
          <p:cNvPr id="6" name="Inhaltsplatzhalter 5"/>
          <p:cNvSpPr>
            <a:spLocks noGrp="1"/>
          </p:cNvSpPr>
          <p:nvPr>
            <p:ph idx="11"/>
          </p:nvPr>
        </p:nvSpPr>
        <p:spPr>
          <a:xfrm>
            <a:off x="480561" y="3081563"/>
            <a:ext cx="5172094" cy="1980294"/>
          </a:xfrm>
        </p:spPr>
        <p:txBody>
          <a:bodyPr/>
          <a:lstStyle/>
          <a:p>
            <a:r>
              <a:rPr lang="ru-RU" sz="1200" dirty="0" smtClean="0"/>
              <a:t>Артикул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OZ42619</a:t>
            </a:r>
            <a:endParaRPr lang="en-US" sz="1200" dirty="0"/>
          </a:p>
          <a:p>
            <a:r>
              <a:rPr lang="ru-RU" sz="1200" dirty="0" smtClean="0"/>
              <a:t>Ростовка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130-170 (</a:t>
            </a:r>
            <a:r>
              <a:rPr lang="ru-RU" sz="1200" dirty="0" smtClean="0"/>
              <a:t>интервал </a:t>
            </a:r>
            <a:r>
              <a:rPr lang="en-US" sz="1200" dirty="0" smtClean="0"/>
              <a:t>5</a:t>
            </a:r>
            <a:r>
              <a:rPr lang="ru-RU" sz="1200" dirty="0" smtClean="0"/>
              <a:t> см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Длина образцов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145</a:t>
            </a:r>
            <a:r>
              <a:rPr lang="ru-RU" sz="1200" dirty="0" smtClean="0"/>
              <a:t> см</a:t>
            </a:r>
            <a:endParaRPr lang="en-US" sz="1200" dirty="0"/>
          </a:p>
          <a:p>
            <a:r>
              <a:rPr lang="ru-RU" sz="1200" dirty="0" smtClean="0"/>
              <a:t>Вес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9</a:t>
            </a:r>
            <a:r>
              <a:rPr lang="ru-RU" sz="1200" dirty="0" smtClean="0"/>
              <a:t>7 г/м</a:t>
            </a:r>
            <a:r>
              <a:rPr lang="en-US" sz="1200" dirty="0" smtClean="0"/>
              <a:t> </a:t>
            </a:r>
            <a:endParaRPr lang="en-US" sz="1200" dirty="0"/>
          </a:p>
          <a:p>
            <a:r>
              <a:rPr lang="ru-RU" sz="1200" dirty="0" smtClean="0"/>
              <a:t>Материал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30% углеволокно </a:t>
            </a:r>
            <a:r>
              <a:rPr lang="en-US" sz="1200" dirty="0" smtClean="0"/>
              <a:t>Diamond Carbon</a:t>
            </a:r>
            <a:endParaRPr lang="en-US" sz="1200" dirty="0"/>
          </a:p>
          <a:p>
            <a:r>
              <a:rPr lang="ru-RU" sz="1200" dirty="0" smtClean="0"/>
              <a:t>Диаметры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16:9</a:t>
            </a:r>
            <a:r>
              <a:rPr lang="ru-RU" sz="1200" dirty="0" smtClean="0"/>
              <a:t> мм</a:t>
            </a:r>
            <a:endParaRPr lang="en-US" sz="1200" dirty="0"/>
          </a:p>
          <a:p>
            <a:r>
              <a:rPr lang="ru-RU" sz="1200" dirty="0" smtClean="0"/>
              <a:t>Рукоятка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Mag Point Grip</a:t>
            </a:r>
            <a:endParaRPr lang="en-US" sz="1200" dirty="0"/>
          </a:p>
          <a:p>
            <a:r>
              <a:rPr lang="ru-RU" sz="1200" dirty="0" smtClean="0"/>
              <a:t>Темляк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Mag Point Strap </a:t>
            </a:r>
          </a:p>
          <a:p>
            <a:r>
              <a:rPr lang="ru-RU" sz="1200" dirty="0" smtClean="0"/>
              <a:t>Лапка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Flash M </a:t>
            </a:r>
            <a:r>
              <a:rPr lang="en-US" sz="1200" dirty="0"/>
              <a:t>basket </a:t>
            </a:r>
            <a:r>
              <a:rPr lang="en-US" sz="1200" dirty="0" smtClean="0"/>
              <a:t>(</a:t>
            </a:r>
            <a:r>
              <a:rPr lang="ru-RU" sz="1200" dirty="0" smtClean="0"/>
              <a:t>чёрная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/>
              <a:t>Н</a:t>
            </a:r>
            <a:r>
              <a:rPr lang="ru-RU" sz="1200" dirty="0" smtClean="0"/>
              <a:t>аконечник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Sintered Tip</a:t>
            </a:r>
            <a:endParaRPr lang="en-US" sz="1200" dirty="0"/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6078" y="-3234854"/>
            <a:ext cx="1791844" cy="8953200"/>
          </a:xfrm>
          <a:prstGeom prst="rect">
            <a:avLst/>
          </a:prstGeom>
        </p:spPr>
      </p:pic>
      <p:sp>
        <p:nvSpPr>
          <p:cNvPr id="9" name="AutoShape 21"/>
          <p:cNvSpPr>
            <a:spLocks noChangeArrowheads="1"/>
          </p:cNvSpPr>
          <p:nvPr/>
        </p:nvSpPr>
        <p:spPr bwMode="auto">
          <a:xfrm rot="21198088">
            <a:off x="6680484" y="188673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5100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824000" y="2836862"/>
            <a:ext cx="4047857" cy="2007281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r>
              <a:rPr lang="en-US" sz="1200" b="1" dirty="0" smtClean="0"/>
              <a:t>:</a:t>
            </a:r>
            <a:endParaRPr lang="ru-RU" sz="1200" b="1" dirty="0" smtClean="0"/>
          </a:p>
          <a:p>
            <a:endParaRPr lang="en-US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3</a:t>
            </a:r>
            <a:r>
              <a:rPr lang="ru-RU" sz="1200" dirty="0" smtClean="0"/>
              <a:t>0% углеволокно </a:t>
            </a:r>
            <a:r>
              <a:rPr lang="en-US" sz="1200" dirty="0" smtClean="0"/>
              <a:t>Diamond Carbon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Рукоятка содержит углеволокно для увеличения жёсткости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Запатентованная система крепления темляков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Надёжное место крепления рукоятки и темляка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Простая, быстрая и надёжная фиксация темляка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Натуральная пробка 360° в зоне хвата обеспечивает прекрасное чувство комфорта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480561" y="2836862"/>
            <a:ext cx="2698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2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ИНФОРМАЦИЯ:</a:t>
            </a:r>
            <a:endParaRPr sz="1200" b="1" i="0" u="none" strike="noStrike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9094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541722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Diamond 11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6078" y="-3570497"/>
            <a:ext cx="1791845" cy="8953159"/>
          </a:xfrm>
        </p:spPr>
      </p:pic>
      <p:sp>
        <p:nvSpPr>
          <p:cNvPr id="6" name="Inhaltsplatzhalter 5"/>
          <p:cNvSpPr>
            <a:spLocks noGrp="1"/>
          </p:cNvSpPr>
          <p:nvPr>
            <p:ph idx="11"/>
          </p:nvPr>
        </p:nvSpPr>
        <p:spPr>
          <a:xfrm>
            <a:off x="480561" y="3081562"/>
            <a:ext cx="5172094" cy="2061937"/>
          </a:xfrm>
        </p:spPr>
        <p:txBody>
          <a:bodyPr/>
          <a:lstStyle/>
          <a:p>
            <a:r>
              <a:rPr lang="ru-RU" sz="1200" dirty="0" smtClean="0"/>
              <a:t>Артикул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OZ42519</a:t>
            </a:r>
            <a:endParaRPr lang="en-US" sz="1200" dirty="0"/>
          </a:p>
          <a:p>
            <a:r>
              <a:rPr lang="ru-RU" sz="1200" dirty="0" smtClean="0"/>
              <a:t>Ростовка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130-170 (</a:t>
            </a:r>
            <a:r>
              <a:rPr lang="ru-RU" sz="1200" dirty="0" smtClean="0"/>
              <a:t>интервал </a:t>
            </a:r>
            <a:r>
              <a:rPr lang="en-US" sz="1200" dirty="0" smtClean="0"/>
              <a:t>5</a:t>
            </a:r>
            <a:r>
              <a:rPr lang="ru-RU" sz="1200" dirty="0" smtClean="0"/>
              <a:t> см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Длина образцов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145</a:t>
            </a:r>
            <a:r>
              <a:rPr lang="ru-RU" sz="1200" dirty="0" smtClean="0"/>
              <a:t> см</a:t>
            </a:r>
            <a:endParaRPr lang="en-US" sz="1200" dirty="0"/>
          </a:p>
          <a:p>
            <a:r>
              <a:rPr lang="ru-RU" sz="1200" dirty="0" smtClean="0"/>
              <a:t>Вес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9</a:t>
            </a:r>
            <a:r>
              <a:rPr lang="ru-RU" sz="1200" dirty="0" smtClean="0"/>
              <a:t>7 г/м</a:t>
            </a:r>
            <a:endParaRPr lang="en-US" sz="1200" dirty="0"/>
          </a:p>
          <a:p>
            <a:r>
              <a:rPr lang="ru-RU" sz="1200" dirty="0" smtClean="0"/>
              <a:t>Материал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30% углеволокно </a:t>
            </a:r>
            <a:r>
              <a:rPr lang="en-US" sz="1200" dirty="0" smtClean="0"/>
              <a:t>Diamond Carbon</a:t>
            </a:r>
            <a:endParaRPr lang="en-US" sz="1200" dirty="0"/>
          </a:p>
          <a:p>
            <a:r>
              <a:rPr lang="ru-RU" sz="1200" dirty="0" smtClean="0"/>
              <a:t>Диаметры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16:9</a:t>
            </a:r>
            <a:r>
              <a:rPr lang="ru-RU" sz="1200" dirty="0" smtClean="0"/>
              <a:t> мм</a:t>
            </a:r>
            <a:endParaRPr lang="en-US" sz="1200" dirty="0"/>
          </a:p>
          <a:p>
            <a:r>
              <a:rPr lang="ru-RU" sz="1200" dirty="0" smtClean="0"/>
              <a:t>Рукоятка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Carbon Grip</a:t>
            </a:r>
            <a:endParaRPr lang="en-US" sz="1200" dirty="0"/>
          </a:p>
          <a:p>
            <a:r>
              <a:rPr lang="ru-RU" sz="1200" dirty="0" smtClean="0"/>
              <a:t>Темляк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AV </a:t>
            </a:r>
            <a:r>
              <a:rPr lang="en-US" sz="1200" dirty="0" err="1" smtClean="0"/>
              <a:t>Premio</a:t>
            </a:r>
            <a:r>
              <a:rPr lang="en-US" sz="1200" dirty="0" smtClean="0"/>
              <a:t> Strap </a:t>
            </a:r>
          </a:p>
          <a:p>
            <a:r>
              <a:rPr lang="ru-RU" sz="1200" dirty="0" smtClean="0"/>
              <a:t>Лапка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Flash M </a:t>
            </a:r>
            <a:r>
              <a:rPr lang="en-US" sz="1200" dirty="0"/>
              <a:t>basket </a:t>
            </a:r>
            <a:r>
              <a:rPr lang="en-US" sz="1200" dirty="0" smtClean="0"/>
              <a:t>(</a:t>
            </a:r>
            <a:r>
              <a:rPr lang="ru-RU" sz="1200" dirty="0" smtClean="0"/>
              <a:t>чёрная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Наконечник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Sintered Tip</a:t>
            </a:r>
            <a:endParaRPr lang="en-US" sz="1200" dirty="0"/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6078" y="-3234834"/>
            <a:ext cx="1791845" cy="8953159"/>
          </a:xfrm>
          <a:prstGeom prst="rect">
            <a:avLst/>
          </a:prstGeom>
        </p:spPr>
      </p:pic>
      <p:sp>
        <p:nvSpPr>
          <p:cNvPr id="9" name="AutoShape 21"/>
          <p:cNvSpPr>
            <a:spLocks noChangeArrowheads="1"/>
          </p:cNvSpPr>
          <p:nvPr/>
        </p:nvSpPr>
        <p:spPr bwMode="auto">
          <a:xfrm rot="21198088">
            <a:off x="6680484" y="188673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4</a:t>
            </a:r>
            <a:r>
              <a:rPr lang="ru-RU" sz="16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8</a:t>
            </a: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824000" y="2836862"/>
            <a:ext cx="4047857" cy="174978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r>
              <a:rPr lang="en-US" sz="1200" b="1" dirty="0" smtClean="0"/>
              <a:t>:</a:t>
            </a:r>
            <a:endParaRPr lang="ru-RU" sz="1200" b="1" dirty="0" smtClean="0"/>
          </a:p>
          <a:p>
            <a:endParaRPr lang="en-US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3</a:t>
            </a:r>
            <a:r>
              <a:rPr lang="ru-RU" sz="1200" dirty="0" smtClean="0"/>
              <a:t>0% углеволокно </a:t>
            </a:r>
            <a:r>
              <a:rPr lang="en-US" sz="1200" dirty="0" smtClean="0"/>
              <a:t>Diamond Carbon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Рукоятка содержит углеволокно для увеличения </a:t>
            </a:r>
            <a:r>
              <a:rPr lang="ru-RU" sz="1200" dirty="0" smtClean="0"/>
              <a:t>жёсткости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Надёжные палки для любителей</a:t>
            </a:r>
            <a:endParaRPr lang="ru-RU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Хорошее соотношение вес-жёсткость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Натуральная </a:t>
            </a:r>
            <a:r>
              <a:rPr lang="ru-RU" sz="1200" dirty="0"/>
              <a:t>пробка 360° в зоне хвата обеспечивает прекрасное чувство комфорта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</p:txBody>
      </p:sp>
      <p:sp>
        <p:nvSpPr>
          <p:cNvPr id="12" name="Textfeld 12"/>
          <p:cNvSpPr txBox="1"/>
          <p:nvPr/>
        </p:nvSpPr>
        <p:spPr>
          <a:xfrm>
            <a:off x="480561" y="2836862"/>
            <a:ext cx="2698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2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ИНФОРМАЦИЯ:</a:t>
            </a:r>
            <a:endParaRPr sz="1200" b="1" i="0" u="none" strike="noStrike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9556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589021" y="1719943"/>
            <a:ext cx="4592580" cy="625526"/>
          </a:xfrm>
        </p:spPr>
        <p:txBody>
          <a:bodyPr/>
          <a:lstStyle/>
          <a:p>
            <a:r>
              <a:rPr lang="ru-RU" sz="3500" dirty="0" smtClean="0"/>
              <a:t>Палки </a:t>
            </a:r>
            <a:r>
              <a:rPr lang="de-DE" sz="3500" dirty="0" smtClean="0"/>
              <a:t>fitness</a:t>
            </a:r>
            <a:endParaRPr lang="de-DE" sz="3500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40" y="439638"/>
            <a:ext cx="1850129" cy="144793"/>
          </a:xfrm>
          <a:prstGeom prst="rect">
            <a:avLst/>
          </a:prstGeom>
        </p:spPr>
      </p:pic>
      <p:sp>
        <p:nvSpPr>
          <p:cNvPr id="2" name="Picture Placeholder 1"/>
          <p:cNvSpPr>
            <a:spLocks noGrp="1"/>
          </p:cNvSpPr>
          <p:nvPr>
            <p:ph type="pic" sz="quarter" idx="10"/>
          </p:nvPr>
        </p:nvSpPr>
        <p:spPr/>
      </p:sp>
    </p:spTree>
    <p:extLst>
      <p:ext uri="{BB962C8B-B14F-4D97-AF65-F5344CB8AC3E}">
        <p14:creationId xmlns:p14="http://schemas.microsoft.com/office/powerpoint/2010/main" val="3369869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CF37B4D5-95FA-7A4E-BAAD-9B756A27D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4863"/>
          <a:stretch/>
        </p:blipFill>
        <p:spPr>
          <a:xfrm>
            <a:off x="501597" y="543541"/>
            <a:ext cx="8219266" cy="958688"/>
          </a:xfrm>
          <a:prstGeom prst="rect">
            <a:avLst/>
          </a:prstGeom>
        </p:spPr>
      </p:pic>
      <p:pic>
        <p:nvPicPr>
          <p:cNvPr id="3" name="Grafik 3">
            <a:extLst>
              <a:ext uri="{FF2B5EF4-FFF2-40B4-BE49-F238E27FC236}">
                <a16:creationId xmlns:a16="http://schemas.microsoft.com/office/drawing/2014/main" xmlns="" id="{CF37B4D5-95FA-7A4E-BAAD-9B756A27D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3404" b="20347"/>
          <a:stretch/>
        </p:blipFill>
        <p:spPr>
          <a:xfrm>
            <a:off x="501597" y="1523997"/>
            <a:ext cx="8219266" cy="1382489"/>
          </a:xfrm>
          <a:prstGeom prst="rect">
            <a:avLst/>
          </a:prstGeom>
        </p:spPr>
      </p:pic>
      <p:pic>
        <p:nvPicPr>
          <p:cNvPr id="5" name="Grafik 3">
            <a:extLst>
              <a:ext uri="{FF2B5EF4-FFF2-40B4-BE49-F238E27FC236}">
                <a16:creationId xmlns:a16="http://schemas.microsoft.com/office/drawing/2014/main" xmlns="" id="{CF37B4D5-95FA-7A4E-BAAD-9B756A27D3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9072"/>
          <a:stretch/>
        </p:blipFill>
        <p:spPr>
          <a:xfrm>
            <a:off x="501597" y="2950023"/>
            <a:ext cx="8219266" cy="41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33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9" y="1142995"/>
            <a:ext cx="6858000" cy="617538"/>
          </a:xfrm>
        </p:spPr>
        <p:txBody>
          <a:bodyPr/>
          <a:lstStyle/>
          <a:p>
            <a:r>
              <a:rPr lang="ru-RU" dirty="0" smtClean="0"/>
              <a:t>Лапка </a:t>
            </a:r>
            <a:r>
              <a:rPr lang="de-DE" dirty="0" smtClean="0"/>
              <a:t>Xc 11mm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51" y="1865763"/>
            <a:ext cx="5898865" cy="184775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б</a:t>
            </a:r>
            <a:r>
              <a:rPr lang="ru-RU" sz="1600" dirty="0" smtClean="0"/>
              <a:t>ольшая площадь опоры для любый снежных условий</a:t>
            </a:r>
            <a:endParaRPr lang="en-US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н</a:t>
            </a:r>
            <a:r>
              <a:rPr lang="ru-RU" sz="1600" dirty="0" smtClean="0"/>
              <a:t>адёжный материал обеспечивает длительный срок службы</a:t>
            </a:r>
            <a:endParaRPr lang="de-DE" sz="16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3340" b="81750" l="39373" r="634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372" t="50023" r="33505" b="16759"/>
          <a:stretch/>
        </p:blipFill>
        <p:spPr>
          <a:xfrm>
            <a:off x="6789405" y="132579"/>
            <a:ext cx="2656114" cy="2636442"/>
          </a:xfrm>
          <a:prstGeom prst="rect">
            <a:avLst/>
          </a:prstGeom>
        </p:spPr>
      </p:pic>
      <p:pic>
        <p:nvPicPr>
          <p:cNvPr id="7" name="Grafik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7544" y="2258047"/>
            <a:ext cx="1990776" cy="1821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18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9" y="1142997"/>
            <a:ext cx="6858000" cy="617538"/>
          </a:xfrm>
        </p:spPr>
        <p:txBody>
          <a:bodyPr/>
          <a:lstStyle/>
          <a:p>
            <a:r>
              <a:rPr lang="ru-RU" dirty="0" smtClean="0"/>
              <a:t>Рукоятка </a:t>
            </a:r>
            <a:r>
              <a:rPr lang="de-DE" dirty="0" smtClean="0"/>
              <a:t>Cork Hr half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52" y="1865763"/>
            <a:ext cx="5877092" cy="18477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</a:t>
            </a:r>
            <a:r>
              <a:rPr lang="ru-RU" sz="1600" dirty="0" smtClean="0"/>
              <a:t>ставка из натуральной пробки для комфорта и надёжного хвата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качественный </a:t>
            </a:r>
            <a:r>
              <a:rPr lang="ru-RU" sz="1600" dirty="0"/>
              <a:t>материал обеспечивает </a:t>
            </a:r>
            <a:r>
              <a:rPr lang="ru-RU" sz="1600" dirty="0" smtClean="0"/>
              <a:t>хорошую передачу усилий и длительный </a:t>
            </a:r>
            <a:r>
              <a:rPr lang="ru-RU" sz="1600" dirty="0"/>
              <a:t>срок службы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цвета</a:t>
            </a:r>
            <a:r>
              <a:rPr lang="en-US" sz="1600" dirty="0" smtClean="0"/>
              <a:t>: </a:t>
            </a:r>
            <a:r>
              <a:rPr lang="ru-RU" sz="1600" dirty="0" smtClean="0"/>
              <a:t>чёрный</a:t>
            </a:r>
            <a:r>
              <a:rPr lang="en-US" sz="1600" dirty="0" smtClean="0"/>
              <a:t> </a:t>
            </a:r>
            <a:r>
              <a:rPr lang="ru-RU" sz="1600" dirty="0"/>
              <a:t>/</a:t>
            </a:r>
            <a:r>
              <a:rPr lang="ru-RU" sz="1600" dirty="0" smtClean="0"/>
              <a:t> серебристый</a:t>
            </a:r>
            <a:r>
              <a:rPr lang="en-US" sz="1600" dirty="0" smtClean="0"/>
              <a:t> </a:t>
            </a:r>
            <a:endParaRPr lang="en-US" sz="1600" dirty="0"/>
          </a:p>
          <a:p>
            <a:endParaRPr lang="de-DE" dirty="0"/>
          </a:p>
        </p:txBody>
      </p:sp>
      <p:pic>
        <p:nvPicPr>
          <p:cNvPr id="6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6249751" y="2030557"/>
            <a:ext cx="3342596" cy="870793"/>
          </a:xfrm>
          <a:prstGeom prst="rect">
            <a:avLst/>
          </a:prstGeom>
        </p:spPr>
      </p:pic>
      <p:pic>
        <p:nvPicPr>
          <p:cNvPr id="7" name="Grafik 5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731" b="82596" l="41575" r="60542">
                        <a14:foregroundMark x1="49280" y1="40922" x2="49280" y2="40922"/>
                        <a14:foregroundMark x1="50466" y1="39605" x2="50466" y2="39605"/>
                        <a14:foregroundMark x1="50466" y1="39605" x2="50466" y2="39605"/>
                        <a14:foregroundMark x1="50635" y1="31797" x2="50635" y2="31797"/>
                        <a14:foregroundMark x1="50466" y1="28598" x2="50466" y2="28598"/>
                        <a14:foregroundMark x1="50466" y1="25400" x2="50466" y2="25400"/>
                        <a14:foregroundMark x1="49619" y1="21919" x2="49619" y2="21919"/>
                        <a14:foregroundMark x1="51566" y1="81468" x2="51566" y2="81468"/>
                        <a14:foregroundMark x1="49450" y1="82596" x2="49450" y2="82596"/>
                        <a14:foregroundMark x1="53937" y1="81844" x2="53937" y2="81844"/>
                        <a14:foregroundMark x1="53006" y1="81938" x2="53006" y2="81938"/>
                        <a14:foregroundMark x1="49788" y1="36595" x2="49788" y2="36595"/>
                        <a14:foregroundMark x1="48688" y1="41769" x2="48688" y2="41769"/>
                        <a14:foregroundMark x1="50381" y1="41769" x2="50381" y2="41769"/>
                        <a14:backgroundMark x1="57240" y1="39605" x2="57240" y2="39605"/>
                        <a14:backgroundMark x1="53937" y1="40546" x2="53937" y2="40546"/>
                        <a14:backgroundMark x1="54953" y1="38288" x2="54953" y2="38288"/>
                        <a14:backgroundMark x1="56816" y1="37912" x2="56816" y2="37912"/>
                        <a14:backgroundMark x1="53768" y1="40075" x2="53768" y2="40075"/>
                        <a14:backgroundMark x1="54699" y1="38946" x2="54699" y2="38946"/>
                        <a14:backgroundMark x1="56647" y1="37912" x2="56647" y2="37912"/>
                        <a14:backgroundMark x1="56054" y1="37723" x2="56054" y2="377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186" t="21462" r="44255" b="15560"/>
          <a:stretch/>
        </p:blipFill>
        <p:spPr>
          <a:xfrm>
            <a:off x="6400800" y="283029"/>
            <a:ext cx="794657" cy="3897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400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7" y="1142389"/>
            <a:ext cx="6858000" cy="596374"/>
          </a:xfrm>
        </p:spPr>
        <p:txBody>
          <a:bodyPr/>
          <a:lstStyle/>
          <a:p>
            <a:r>
              <a:rPr lang="ru-RU" dirty="0" smtClean="0"/>
              <a:t>Темляк </a:t>
            </a:r>
            <a:r>
              <a:rPr lang="de-DE" dirty="0" smtClean="0"/>
              <a:t>Av strap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9" y="1865765"/>
            <a:ext cx="5300150" cy="18477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надёжный и удобный темляк для любителей, помогающий правильной постановке палки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</a:t>
            </a:r>
            <a:r>
              <a:rPr lang="ru-RU" sz="1600" dirty="0" smtClean="0"/>
              <a:t>омпактная конструкция для надежного контроля за палкой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мягкий </a:t>
            </a:r>
            <a:r>
              <a:rPr lang="ru-RU" sz="1600" dirty="0"/>
              <a:t>материал для большего </a:t>
            </a:r>
            <a:r>
              <a:rPr lang="ru-RU" sz="1600" dirty="0" smtClean="0"/>
              <a:t>комфорта</a:t>
            </a:r>
            <a:endParaRPr lang="ru-R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размеры</a:t>
            </a:r>
            <a:r>
              <a:rPr lang="en-US" sz="1600" dirty="0" smtClean="0"/>
              <a:t>: S, M, L</a:t>
            </a:r>
            <a:endParaRPr lang="en-US" sz="1600" dirty="0"/>
          </a:p>
          <a:p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588" b="64158" l="54615" r="85944">
                        <a14:foregroundMark x1="54615" y1="43180" x2="54615" y2="43180"/>
                        <a14:foregroundMark x1="54615" y1="43180" x2="54615" y2="43180"/>
                        <a14:foregroundMark x1="85944" y1="40075" x2="85944" y2="40075"/>
                        <a14:foregroundMark x1="85944" y1="40075" x2="85944" y2="400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962" t="20762" r="11764" b="30769"/>
          <a:stretch/>
        </p:blipFill>
        <p:spPr>
          <a:xfrm rot="4343255">
            <a:off x="5378217" y="-142104"/>
            <a:ext cx="3753001" cy="451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282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Diamond 06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6078" y="-3467011"/>
            <a:ext cx="1791844" cy="8953200"/>
          </a:xfrm>
        </p:spPr>
      </p:pic>
      <p:sp>
        <p:nvSpPr>
          <p:cNvPr id="6" name="Inhaltsplatzhalter 5"/>
          <p:cNvSpPr>
            <a:spLocks noGrp="1"/>
          </p:cNvSpPr>
          <p:nvPr>
            <p:ph idx="11"/>
          </p:nvPr>
        </p:nvSpPr>
        <p:spPr>
          <a:xfrm>
            <a:off x="480561" y="3081562"/>
            <a:ext cx="5172094" cy="1820641"/>
          </a:xfrm>
        </p:spPr>
        <p:txBody>
          <a:bodyPr/>
          <a:lstStyle/>
          <a:p>
            <a:r>
              <a:rPr lang="ru-RU" sz="1200" dirty="0" smtClean="0"/>
              <a:t>Артикул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OZ43219</a:t>
            </a:r>
            <a:endParaRPr lang="en-US" sz="1200" dirty="0"/>
          </a:p>
          <a:p>
            <a:r>
              <a:rPr lang="ru-RU" sz="1200" dirty="0" smtClean="0"/>
              <a:t>Ростовка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125-165 (</a:t>
            </a:r>
            <a:r>
              <a:rPr lang="ru-RU" sz="1200" dirty="0" smtClean="0"/>
              <a:t>интервал </a:t>
            </a:r>
            <a:r>
              <a:rPr lang="en-US" sz="1200" dirty="0" smtClean="0"/>
              <a:t>5</a:t>
            </a:r>
            <a:r>
              <a:rPr lang="ru-RU" sz="1200" dirty="0" smtClean="0"/>
              <a:t> см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Длина образцов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145</a:t>
            </a:r>
            <a:r>
              <a:rPr lang="ru-RU" sz="1200" dirty="0" smtClean="0"/>
              <a:t> см</a:t>
            </a:r>
          </a:p>
          <a:p>
            <a:r>
              <a:rPr lang="ru-RU" sz="1200" dirty="0"/>
              <a:t>Вес древка</a:t>
            </a:r>
            <a:r>
              <a:rPr lang="en-US" sz="1200" dirty="0"/>
              <a:t>:		</a:t>
            </a:r>
            <a:r>
              <a:rPr lang="ru-RU" sz="1200" dirty="0"/>
              <a:t>105</a:t>
            </a:r>
            <a:r>
              <a:rPr lang="en-US" sz="1200" dirty="0"/>
              <a:t> </a:t>
            </a:r>
            <a:r>
              <a:rPr lang="ru-RU" sz="1200" dirty="0"/>
              <a:t>г</a:t>
            </a:r>
            <a:r>
              <a:rPr lang="en-US" sz="1200" dirty="0"/>
              <a:t>/</a:t>
            </a:r>
            <a:r>
              <a:rPr lang="ru-RU" sz="1200" dirty="0"/>
              <a:t>м </a:t>
            </a:r>
          </a:p>
          <a:p>
            <a:r>
              <a:rPr lang="ru-RU" sz="1200" dirty="0" smtClean="0"/>
              <a:t>Материал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100% </a:t>
            </a:r>
            <a:r>
              <a:rPr lang="ru-RU" sz="1200" dirty="0"/>
              <a:t>с</a:t>
            </a:r>
            <a:r>
              <a:rPr lang="ru-RU" sz="1200" dirty="0" smtClean="0"/>
              <a:t>текловолокно</a:t>
            </a:r>
            <a:endParaRPr lang="en-US" sz="1200" dirty="0"/>
          </a:p>
          <a:p>
            <a:r>
              <a:rPr lang="ru-RU" sz="1200" dirty="0" smtClean="0"/>
              <a:t>Диаметры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16:11</a:t>
            </a:r>
            <a:r>
              <a:rPr lang="ru-RU" sz="1200" dirty="0" smtClean="0"/>
              <a:t> мм</a:t>
            </a:r>
            <a:endParaRPr lang="en-US" sz="1200" dirty="0"/>
          </a:p>
          <a:p>
            <a:r>
              <a:rPr lang="ru-RU" sz="1200" dirty="0" smtClean="0"/>
              <a:t>Рукоятка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Cork HR black Grip</a:t>
            </a:r>
            <a:endParaRPr lang="en-US" sz="1200" dirty="0"/>
          </a:p>
          <a:p>
            <a:r>
              <a:rPr lang="ru-RU" sz="1200" dirty="0" smtClean="0"/>
              <a:t>Темляк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AV Strap </a:t>
            </a:r>
          </a:p>
          <a:p>
            <a:r>
              <a:rPr lang="ru-RU" sz="1200" dirty="0" smtClean="0"/>
              <a:t>Лапка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XC Basket 11</a:t>
            </a:r>
            <a:r>
              <a:rPr lang="ru-RU" sz="1200" dirty="0" smtClean="0"/>
              <a:t> мм</a:t>
            </a:r>
            <a:endParaRPr lang="en-US" sz="1200" dirty="0"/>
          </a:p>
          <a:p>
            <a:r>
              <a:rPr lang="ru-RU" sz="1200" dirty="0" smtClean="0"/>
              <a:t>Наконечник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Steel Tip</a:t>
            </a:r>
            <a:endParaRPr lang="en-US" sz="1200" dirty="0"/>
          </a:p>
        </p:txBody>
      </p:sp>
      <p:pic>
        <p:nvPicPr>
          <p:cNvPr id="7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6078" y="-3104153"/>
            <a:ext cx="1791844" cy="8953200"/>
          </a:xfrm>
          <a:prstGeom prst="rect">
            <a:avLst/>
          </a:prstGeom>
        </p:spPr>
      </p:pic>
      <p:sp>
        <p:nvSpPr>
          <p:cNvPr id="9" name="AutoShape 21"/>
          <p:cNvSpPr>
            <a:spLocks noChangeArrowheads="1"/>
          </p:cNvSpPr>
          <p:nvPr/>
        </p:nvSpPr>
        <p:spPr bwMode="auto">
          <a:xfrm rot="21198088">
            <a:off x="6680484" y="188673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2200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824000" y="2836862"/>
            <a:ext cx="4047857" cy="174978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r>
              <a:rPr lang="en-US" sz="1200" b="1" dirty="0" smtClean="0"/>
              <a:t>:</a:t>
            </a:r>
            <a:endParaRPr lang="ru-RU" sz="1200" b="1" dirty="0" smtClean="0"/>
          </a:p>
          <a:p>
            <a:endParaRPr lang="en-US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100% стекловолокно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Надёжное и прочное древко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Большая </a:t>
            </a:r>
            <a:r>
              <a:rPr lang="ru-RU" sz="1200" dirty="0"/>
              <a:t>площадь опоры для любый снежных условий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480561" y="2836862"/>
            <a:ext cx="2698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2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ИНФОРМАЦИЯ:</a:t>
            </a:r>
            <a:endParaRPr sz="1200" b="1" i="0" u="none" strike="noStrike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8445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7" y="1142995"/>
            <a:ext cx="6858000" cy="617538"/>
          </a:xfrm>
        </p:spPr>
        <p:txBody>
          <a:bodyPr/>
          <a:lstStyle/>
          <a:p>
            <a:r>
              <a:rPr lang="ru-RU" dirty="0" smtClean="0"/>
              <a:t>Темляк </a:t>
            </a:r>
            <a:r>
              <a:rPr lang="de-DE" dirty="0" smtClean="0"/>
              <a:t>Exit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9" y="1865767"/>
            <a:ext cx="4734094" cy="18477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</a:t>
            </a:r>
            <a:r>
              <a:rPr lang="ru-RU" sz="1600" dirty="0" smtClean="0"/>
              <a:t>рямой темляк для новичков и любителей лыжных прогулок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крепкий материал для интенсвного использования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о</a:t>
            </a:r>
            <a:r>
              <a:rPr lang="ru-RU" sz="1600" dirty="0" smtClean="0"/>
              <a:t>дин размер для любой ладони</a:t>
            </a:r>
            <a:endParaRPr lang="en-US" sz="1600" dirty="0"/>
          </a:p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7535" b="59831" l="53937" r="95174">
                        <a14:foregroundMark x1="57324" y1="42333" x2="57324" y2="42333"/>
                        <a14:foregroundMark x1="57324" y1="42333" x2="57324" y2="42333"/>
                        <a14:foregroundMark x1="55292" y1="41580" x2="55292" y2="41580"/>
                        <a14:foregroundMark x1="55292" y1="41580" x2="55292" y2="41580"/>
                        <a14:foregroundMark x1="53937" y1="42051" x2="53937" y2="42051"/>
                        <a14:foregroundMark x1="53937" y1="42051" x2="53937" y2="42051"/>
                        <a14:foregroundMark x1="54869" y1="45437" x2="54869" y2="45437"/>
                        <a14:foregroundMark x1="54869" y1="45437" x2="54869" y2="454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815" t="34909" r="-1208" b="37317"/>
          <a:stretch/>
        </p:blipFill>
        <p:spPr>
          <a:xfrm rot="1201740">
            <a:off x="4576386" y="1224218"/>
            <a:ext cx="4872413" cy="2466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181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Diamond 05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6078" y="-3467013"/>
            <a:ext cx="1791845" cy="8953200"/>
          </a:xfrm>
        </p:spPr>
      </p:pic>
      <p:sp>
        <p:nvSpPr>
          <p:cNvPr id="6" name="Inhaltsplatzhalter 5"/>
          <p:cNvSpPr>
            <a:spLocks noGrp="1"/>
          </p:cNvSpPr>
          <p:nvPr>
            <p:ph idx="11"/>
          </p:nvPr>
        </p:nvSpPr>
        <p:spPr>
          <a:xfrm>
            <a:off x="480561" y="3081563"/>
            <a:ext cx="5172094" cy="1904094"/>
          </a:xfrm>
        </p:spPr>
        <p:txBody>
          <a:bodyPr/>
          <a:lstStyle/>
          <a:p>
            <a:r>
              <a:rPr lang="ru-RU" sz="1200" dirty="0" smtClean="0"/>
              <a:t>Артикул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OZ43319</a:t>
            </a:r>
            <a:r>
              <a:rPr lang="ru-RU" sz="1200" dirty="0" smtClean="0"/>
              <a:t> </a:t>
            </a:r>
            <a:endParaRPr lang="en-US" sz="1200" dirty="0" smtClean="0"/>
          </a:p>
          <a:p>
            <a:r>
              <a:rPr lang="ru-RU" sz="1200" dirty="0" smtClean="0"/>
              <a:t>Ростовка</a:t>
            </a:r>
            <a:r>
              <a:rPr lang="en-US" sz="1200" dirty="0" smtClean="0"/>
              <a:t>:	</a:t>
            </a:r>
            <a:r>
              <a:rPr lang="ru-RU" sz="1200" dirty="0" smtClean="0"/>
              <a:t>	</a:t>
            </a:r>
            <a:r>
              <a:rPr lang="en-US" sz="1200" dirty="0" smtClean="0"/>
              <a:t>125-165 (</a:t>
            </a:r>
            <a:r>
              <a:rPr lang="ru-RU" sz="1200" dirty="0" smtClean="0"/>
              <a:t>интервал </a:t>
            </a:r>
            <a:r>
              <a:rPr lang="en-US" sz="1200" dirty="0" smtClean="0"/>
              <a:t>5</a:t>
            </a:r>
            <a:r>
              <a:rPr lang="ru-RU" sz="1200" dirty="0" smtClean="0"/>
              <a:t> см</a:t>
            </a:r>
            <a:r>
              <a:rPr lang="en-US" sz="1200" dirty="0" smtClean="0"/>
              <a:t>)</a:t>
            </a:r>
          </a:p>
          <a:p>
            <a:r>
              <a:rPr lang="ru-RU" sz="1200" dirty="0" smtClean="0"/>
              <a:t>Длина образцов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145</a:t>
            </a:r>
            <a:r>
              <a:rPr lang="ru-RU" sz="1200" dirty="0" smtClean="0"/>
              <a:t> см</a:t>
            </a:r>
          </a:p>
          <a:p>
            <a:r>
              <a:rPr lang="ru-RU" sz="1200" dirty="0"/>
              <a:t>Вес древка</a:t>
            </a:r>
            <a:r>
              <a:rPr lang="en-US" sz="1200" dirty="0"/>
              <a:t>:		</a:t>
            </a:r>
            <a:r>
              <a:rPr lang="ru-RU" sz="1200" dirty="0" smtClean="0"/>
              <a:t>105</a:t>
            </a:r>
            <a:r>
              <a:rPr lang="en-US" sz="1200" dirty="0" smtClean="0"/>
              <a:t> </a:t>
            </a:r>
            <a:r>
              <a:rPr lang="ru-RU" sz="1200" dirty="0"/>
              <a:t>г</a:t>
            </a:r>
            <a:r>
              <a:rPr lang="en-US" sz="1200" dirty="0"/>
              <a:t>/</a:t>
            </a:r>
            <a:r>
              <a:rPr lang="ru-RU" sz="1200" dirty="0"/>
              <a:t>м </a:t>
            </a:r>
          </a:p>
          <a:p>
            <a:r>
              <a:rPr lang="ru-RU" sz="1200" dirty="0" smtClean="0"/>
              <a:t>Материал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100% </a:t>
            </a:r>
            <a:r>
              <a:rPr lang="ru-RU" sz="1200" dirty="0" smtClean="0"/>
              <a:t>стекловолокно</a:t>
            </a:r>
            <a:endParaRPr lang="en-US" sz="1200" dirty="0" smtClean="0"/>
          </a:p>
          <a:p>
            <a:r>
              <a:rPr lang="ru-RU" sz="1200" dirty="0" smtClean="0"/>
              <a:t>Диаметры</a:t>
            </a:r>
            <a:r>
              <a:rPr lang="en-US" sz="1200" dirty="0" smtClean="0"/>
              <a:t>:	</a:t>
            </a:r>
            <a:r>
              <a:rPr lang="ru-RU" sz="1200" dirty="0" smtClean="0"/>
              <a:t>	</a:t>
            </a:r>
            <a:r>
              <a:rPr lang="en-US" sz="1200" dirty="0" smtClean="0"/>
              <a:t>16:11</a:t>
            </a:r>
            <a:r>
              <a:rPr lang="ru-RU" sz="1200" dirty="0" smtClean="0"/>
              <a:t> мм</a:t>
            </a:r>
            <a:endParaRPr lang="en-US" sz="1200" dirty="0" smtClean="0"/>
          </a:p>
          <a:p>
            <a:r>
              <a:rPr lang="ru-RU" sz="1200" dirty="0" smtClean="0"/>
              <a:t>Рукоятка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Cork HR black Grip</a:t>
            </a:r>
            <a:endParaRPr lang="en-US" sz="1200" dirty="0"/>
          </a:p>
          <a:p>
            <a:r>
              <a:rPr lang="ru-RU" sz="1200" dirty="0" smtClean="0"/>
              <a:t>Темляк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Exit Strap </a:t>
            </a:r>
          </a:p>
          <a:p>
            <a:r>
              <a:rPr lang="ru-RU" sz="1200" dirty="0" smtClean="0"/>
              <a:t>Лапка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XC Basket 11mm</a:t>
            </a:r>
            <a:endParaRPr lang="en-US" sz="1200" dirty="0"/>
          </a:p>
          <a:p>
            <a:r>
              <a:rPr lang="ru-RU" sz="1200" dirty="0" smtClean="0"/>
              <a:t>Наконечник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Steel Tip</a:t>
            </a:r>
            <a:endParaRPr lang="en-US" sz="1200" dirty="0"/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6079" y="-3104156"/>
            <a:ext cx="1791845" cy="8953200"/>
          </a:xfrm>
          <a:prstGeom prst="rect">
            <a:avLst/>
          </a:prstGeom>
        </p:spPr>
      </p:pic>
      <p:sp>
        <p:nvSpPr>
          <p:cNvPr id="9" name="AutoShape 21"/>
          <p:cNvSpPr>
            <a:spLocks noChangeArrowheads="1"/>
          </p:cNvSpPr>
          <p:nvPr/>
        </p:nvSpPr>
        <p:spPr bwMode="auto">
          <a:xfrm rot="21198088">
            <a:off x="6680484" y="188673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1800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824000" y="2836862"/>
            <a:ext cx="4047857" cy="174978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 </a:t>
            </a:r>
            <a:r>
              <a:rPr lang="en-US" sz="1200" b="1" dirty="0" smtClean="0"/>
              <a:t>:</a:t>
            </a:r>
            <a:endParaRPr lang="ru-RU" sz="1200" b="1" dirty="0" smtClean="0"/>
          </a:p>
          <a:p>
            <a:endParaRPr lang="en-US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100% стекловолокно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Надёжное и прочное древко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Прямой </a:t>
            </a:r>
            <a:r>
              <a:rPr lang="ru-RU" sz="1200" dirty="0"/>
              <a:t>темляк для новичков и любителей лыжных прогулок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Большая </a:t>
            </a:r>
            <a:r>
              <a:rPr lang="ru-RU" sz="1200" dirty="0"/>
              <a:t>площадь опоры для любый снежных условий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</p:txBody>
      </p:sp>
      <p:sp>
        <p:nvSpPr>
          <p:cNvPr id="11" name="Textfeld 12"/>
          <p:cNvSpPr txBox="1"/>
          <p:nvPr/>
        </p:nvSpPr>
        <p:spPr>
          <a:xfrm>
            <a:off x="480561" y="2836862"/>
            <a:ext cx="2698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2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ИНФОРМАЦИЯ:</a:t>
            </a:r>
            <a:endParaRPr sz="1200" b="1" i="0" u="none" strike="noStrike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27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>
          <a:xfrm>
            <a:off x="589021" y="1054562"/>
            <a:ext cx="4440179" cy="1290907"/>
          </a:xfrm>
        </p:spPr>
        <p:txBody>
          <a:bodyPr/>
          <a:lstStyle/>
          <a:p>
            <a:r>
              <a:rPr lang="ru-RU" sz="3500" dirty="0" smtClean="0"/>
              <a:t>Палки </a:t>
            </a:r>
            <a:r>
              <a:rPr lang="de-DE" sz="3500" dirty="0" smtClean="0"/>
              <a:t>junior</a:t>
            </a:r>
            <a:endParaRPr lang="de-DE" sz="3500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40" y="439638"/>
            <a:ext cx="1850129" cy="1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766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platzhalter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el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500" dirty="0" smtClean="0"/>
              <a:t>Палки </a:t>
            </a:r>
            <a:r>
              <a:rPr lang="de-AT" sz="3500" dirty="0" smtClean="0"/>
              <a:t>Race</a:t>
            </a:r>
            <a:endParaRPr lang="de-AT" sz="3500" dirty="0"/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589021" y="2414526"/>
            <a:ext cx="4558476" cy="546388"/>
          </a:xfrm>
        </p:spPr>
        <p:txBody>
          <a:bodyPr/>
          <a:lstStyle/>
          <a:p>
            <a:r>
              <a:rPr lang="de-AT" dirty="0" smtClean="0"/>
              <a:t>PREMIO &amp; PERFORMANCE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50586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8" y="1142999"/>
            <a:ext cx="6858000" cy="661081"/>
          </a:xfrm>
        </p:spPr>
        <p:txBody>
          <a:bodyPr/>
          <a:lstStyle/>
          <a:p>
            <a:r>
              <a:rPr lang="ru-RU" dirty="0" smtClean="0"/>
              <a:t>Рукоятка </a:t>
            </a:r>
            <a:r>
              <a:rPr lang="de-DE" dirty="0" smtClean="0"/>
              <a:t>Cork jr.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8" y="1865762"/>
            <a:ext cx="5452552" cy="2161951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качественный материал обеспечивает хорошую передачу усилий и длительный срок службы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вставка из натуральной пробки для комфорта и надёжного хвата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уменьшенные размеры (длина и толщина) специально для детской ладони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цвета</a:t>
            </a:r>
            <a:r>
              <a:rPr lang="en-US" sz="1600" dirty="0" smtClean="0"/>
              <a:t>: </a:t>
            </a:r>
            <a:r>
              <a:rPr lang="ru-RU" sz="1600" dirty="0" smtClean="0"/>
              <a:t>жёлтый / серебристый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endParaRPr lang="de-DE" dirty="0"/>
          </a:p>
        </p:txBody>
      </p:sp>
      <p:pic>
        <p:nvPicPr>
          <p:cNvPr id="6" name="Grafik 6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344" b="83915" l="43946" r="55123">
                        <a14:foregroundMark x1="48264" y1="17989" x2="48264" y2="17989"/>
                        <a14:foregroundMark x1="48264" y1="17989" x2="48264" y2="17989"/>
                        <a14:foregroundMark x1="48942" y1="15344" x2="48942" y2="15344"/>
                        <a14:foregroundMark x1="48942" y1="15344" x2="48942" y2="15344"/>
                        <a14:foregroundMark x1="49534" y1="83915" x2="49534" y2="83915"/>
                        <a14:foregroundMark x1="49534" y1="83915" x2="49534" y2="83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540" t="12365" r="43347" b="11294"/>
          <a:stretch/>
        </p:blipFill>
        <p:spPr>
          <a:xfrm>
            <a:off x="7225585" y="-15416"/>
            <a:ext cx="1016558" cy="4400240"/>
          </a:xfrm>
          <a:prstGeom prst="rect">
            <a:avLst/>
          </a:prstGeom>
        </p:spPr>
      </p:pic>
      <p:pic>
        <p:nvPicPr>
          <p:cNvPr id="7" name="Grafik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130" b="74206" l="14311" r="89931">
                        <a14:backgroundMark x1="26488" y1="70635" x2="32292" y2="679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89" t="40415" r="9490" b="25968"/>
          <a:stretch/>
        </p:blipFill>
        <p:spPr>
          <a:xfrm rot="5400000">
            <a:off x="4608136" y="1971673"/>
            <a:ext cx="3525040" cy="1170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018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Diamond </a:t>
            </a:r>
            <a:r>
              <a:rPr lang="de-DE" dirty="0" err="1" smtClean="0"/>
              <a:t>premio</a:t>
            </a:r>
            <a:r>
              <a:rPr lang="de-DE" dirty="0" smtClean="0"/>
              <a:t> </a:t>
            </a:r>
            <a:r>
              <a:rPr lang="de-DE" dirty="0" err="1" smtClean="0"/>
              <a:t>Slg</a:t>
            </a:r>
            <a:r>
              <a:rPr lang="de-DE" dirty="0" smtClean="0"/>
              <a:t> jr.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1590" y="-3537440"/>
            <a:ext cx="1791844" cy="8953200"/>
          </a:xfrm>
        </p:spPr>
      </p:pic>
      <p:sp>
        <p:nvSpPr>
          <p:cNvPr id="6" name="Inhaltsplatzhalter 5"/>
          <p:cNvSpPr>
            <a:spLocks noGrp="1"/>
          </p:cNvSpPr>
          <p:nvPr>
            <p:ph idx="11"/>
          </p:nvPr>
        </p:nvSpPr>
        <p:spPr>
          <a:xfrm>
            <a:off x="480561" y="3081562"/>
            <a:ext cx="5172094" cy="1820641"/>
          </a:xfrm>
        </p:spPr>
        <p:txBody>
          <a:bodyPr/>
          <a:lstStyle/>
          <a:p>
            <a:r>
              <a:rPr lang="ru-RU" sz="1200" dirty="0" smtClean="0"/>
              <a:t>Артинкул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OZ46219</a:t>
            </a:r>
            <a:endParaRPr lang="en-US" sz="1200" dirty="0"/>
          </a:p>
          <a:p>
            <a:r>
              <a:rPr lang="ru-RU" sz="1200" dirty="0" smtClean="0"/>
              <a:t>Ростовка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100-145 (</a:t>
            </a:r>
            <a:r>
              <a:rPr lang="ru-RU" sz="1200" dirty="0" smtClean="0"/>
              <a:t>интеал </a:t>
            </a:r>
            <a:r>
              <a:rPr lang="en-US" sz="1200" dirty="0" smtClean="0"/>
              <a:t>5</a:t>
            </a:r>
            <a:r>
              <a:rPr lang="ru-RU" sz="1200" dirty="0" smtClean="0"/>
              <a:t> см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Длина образцов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120</a:t>
            </a:r>
            <a:r>
              <a:rPr lang="ru-RU" sz="1200" dirty="0" smtClean="0"/>
              <a:t> см</a:t>
            </a:r>
            <a:endParaRPr lang="en-US" sz="1200" dirty="0" smtClean="0"/>
          </a:p>
          <a:p>
            <a:r>
              <a:rPr lang="ru-RU" sz="1200" dirty="0"/>
              <a:t>Вес древка:		</a:t>
            </a:r>
            <a:r>
              <a:rPr lang="en-US" sz="1200" dirty="0" smtClean="0"/>
              <a:t>82</a:t>
            </a:r>
            <a:r>
              <a:rPr lang="ru-RU" sz="1200" dirty="0" smtClean="0"/>
              <a:t> </a:t>
            </a:r>
            <a:r>
              <a:rPr lang="ru-RU" sz="1200" dirty="0"/>
              <a:t>г/м </a:t>
            </a:r>
          </a:p>
          <a:p>
            <a:r>
              <a:rPr lang="ru-RU" sz="1200" dirty="0" smtClean="0"/>
              <a:t>Материал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50% углеволокно </a:t>
            </a:r>
            <a:r>
              <a:rPr lang="en-US" sz="1200" dirty="0" smtClean="0"/>
              <a:t>Diamond Carbon</a:t>
            </a:r>
            <a:endParaRPr lang="en-US" sz="1200" dirty="0"/>
          </a:p>
          <a:p>
            <a:r>
              <a:rPr lang="ru-RU" sz="1200" dirty="0" smtClean="0"/>
              <a:t>Диаметры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16:09 </a:t>
            </a:r>
            <a:r>
              <a:rPr lang="ru-RU" sz="1200" dirty="0" smtClean="0"/>
              <a:t>мм</a:t>
            </a:r>
            <a:endParaRPr lang="en-US" sz="1200" dirty="0"/>
          </a:p>
          <a:p>
            <a:r>
              <a:rPr lang="ru-RU" sz="1200" dirty="0" smtClean="0"/>
              <a:t>Рукоятка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Cork Jr Grip</a:t>
            </a:r>
            <a:endParaRPr lang="en-US" sz="1200" dirty="0"/>
          </a:p>
          <a:p>
            <a:r>
              <a:rPr lang="ru-RU" sz="1200" dirty="0" smtClean="0"/>
              <a:t>Темляк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AV </a:t>
            </a:r>
            <a:r>
              <a:rPr lang="en-US" sz="1200" dirty="0" err="1" smtClean="0"/>
              <a:t>Premio</a:t>
            </a:r>
            <a:r>
              <a:rPr lang="en-US" sz="1200" dirty="0" smtClean="0"/>
              <a:t> Strap </a:t>
            </a:r>
          </a:p>
          <a:p>
            <a:r>
              <a:rPr lang="ru-RU" sz="1200" dirty="0" smtClean="0"/>
              <a:t>Лапка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Flash M Basket (</a:t>
            </a:r>
            <a:r>
              <a:rPr lang="ru-RU" sz="1200" dirty="0" smtClean="0"/>
              <a:t>жёлтая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Наконечник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sintered Tip</a:t>
            </a:r>
            <a:endParaRPr lang="en-US" sz="1200" dirty="0"/>
          </a:p>
        </p:txBody>
      </p:sp>
      <p:pic>
        <p:nvPicPr>
          <p:cNvPr id="7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01590" y="-3174583"/>
            <a:ext cx="1791844" cy="8953200"/>
          </a:xfrm>
          <a:prstGeom prst="rect">
            <a:avLst/>
          </a:prstGeom>
        </p:spPr>
      </p:pic>
      <p:sp>
        <p:nvSpPr>
          <p:cNvPr id="9" name="AutoShape 21"/>
          <p:cNvSpPr>
            <a:spLocks noChangeArrowheads="1"/>
          </p:cNvSpPr>
          <p:nvPr/>
        </p:nvSpPr>
        <p:spPr bwMode="auto">
          <a:xfrm rot="21198088">
            <a:off x="6680484" y="188673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latin typeface="Helvetica" panose="020B0604020202020204" pitchFamily="34" charset="0"/>
                <a:cs typeface="Helvetica" panose="020B0604020202020204" pitchFamily="34" charset="0"/>
              </a:rPr>
              <a:t>6</a:t>
            </a: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500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824001" y="2836862"/>
            <a:ext cx="4222028" cy="174978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 </a:t>
            </a:r>
            <a:r>
              <a:rPr lang="en-US" sz="1200" b="1" dirty="0" smtClean="0"/>
              <a:t>:</a:t>
            </a:r>
            <a:endParaRPr lang="ru-RU" sz="1200" b="1" dirty="0" smtClean="0"/>
          </a:p>
          <a:p>
            <a:endParaRPr lang="en-US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50% углеволокно </a:t>
            </a:r>
            <a:r>
              <a:rPr lang="en-US" sz="1200" dirty="0" smtClean="0"/>
              <a:t>Diamond Carbon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Хорошая балансировка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Высокая жёсткость для максимальной передачи усилий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Оличное соотношение вес-жёсткость для соревнований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Уменьшенные </a:t>
            </a:r>
            <a:r>
              <a:rPr lang="ru-RU" sz="1200" dirty="0"/>
              <a:t>размеры (длина и толщина) специально для детской ладони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Натуральная пробка </a:t>
            </a:r>
            <a:r>
              <a:rPr lang="ru-RU" sz="1200" dirty="0"/>
              <a:t>в зоне хвата обеспечивает прекрасное чувство комфорта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</p:txBody>
      </p:sp>
      <p:sp>
        <p:nvSpPr>
          <p:cNvPr id="12" name="Textfeld 12"/>
          <p:cNvSpPr txBox="1"/>
          <p:nvPr/>
        </p:nvSpPr>
        <p:spPr>
          <a:xfrm>
            <a:off x="480561" y="2836862"/>
            <a:ext cx="2698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2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ИНФОРМАЦИЯ:</a:t>
            </a:r>
            <a:endParaRPr sz="1200" b="1" i="0" u="none" strike="noStrike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73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Diamond 05 jr.</a:t>
            </a:r>
            <a:endParaRPr lang="de-DE" dirty="0"/>
          </a:p>
        </p:txBody>
      </p:sp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6117" y="-3548019"/>
            <a:ext cx="1791845" cy="8953200"/>
          </a:xfrm>
        </p:spPr>
      </p:pic>
      <p:sp>
        <p:nvSpPr>
          <p:cNvPr id="6" name="Inhaltsplatzhalter 5"/>
          <p:cNvSpPr>
            <a:spLocks noGrp="1"/>
          </p:cNvSpPr>
          <p:nvPr>
            <p:ph idx="11"/>
          </p:nvPr>
        </p:nvSpPr>
        <p:spPr>
          <a:xfrm>
            <a:off x="480561" y="3081562"/>
            <a:ext cx="5172094" cy="1947637"/>
          </a:xfrm>
        </p:spPr>
        <p:txBody>
          <a:bodyPr/>
          <a:lstStyle/>
          <a:p>
            <a:r>
              <a:rPr lang="ru-RU" sz="1200" dirty="0" smtClean="0"/>
              <a:t>Артикул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OZ46119</a:t>
            </a:r>
            <a:endParaRPr lang="en-US" sz="1200" dirty="0"/>
          </a:p>
          <a:p>
            <a:r>
              <a:rPr lang="ru-RU" sz="1200" dirty="0" smtClean="0"/>
              <a:t>Ростовка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70-130 (</a:t>
            </a:r>
            <a:r>
              <a:rPr lang="ru-RU" sz="1200" dirty="0" smtClean="0"/>
              <a:t>интервал </a:t>
            </a:r>
            <a:r>
              <a:rPr lang="en-US" sz="1200" dirty="0" smtClean="0"/>
              <a:t>5</a:t>
            </a:r>
            <a:r>
              <a:rPr lang="ru-RU" sz="1200" dirty="0" smtClean="0"/>
              <a:t> см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Длина образцов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100</a:t>
            </a:r>
            <a:r>
              <a:rPr lang="ru-RU" sz="1200" dirty="0" smtClean="0"/>
              <a:t> см</a:t>
            </a:r>
            <a:endParaRPr lang="en-US" sz="1200" dirty="0" smtClean="0"/>
          </a:p>
          <a:p>
            <a:r>
              <a:rPr lang="ru-RU" sz="1200" dirty="0"/>
              <a:t>Вес древка:		</a:t>
            </a:r>
            <a:r>
              <a:rPr lang="en-US" sz="1200" dirty="0" smtClean="0"/>
              <a:t>92</a:t>
            </a:r>
            <a:r>
              <a:rPr lang="ru-RU" sz="1200" dirty="0" smtClean="0"/>
              <a:t> </a:t>
            </a:r>
            <a:r>
              <a:rPr lang="ru-RU" sz="1200" dirty="0"/>
              <a:t>г/м </a:t>
            </a:r>
          </a:p>
          <a:p>
            <a:r>
              <a:rPr lang="ru-RU" sz="1200" dirty="0" smtClean="0"/>
              <a:t>Материал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100% </a:t>
            </a:r>
            <a:r>
              <a:rPr lang="ru-RU" sz="1200" dirty="0" smtClean="0"/>
              <a:t>стекловолокно</a:t>
            </a:r>
            <a:endParaRPr lang="en-US" sz="1200" dirty="0"/>
          </a:p>
          <a:p>
            <a:r>
              <a:rPr lang="ru-RU" sz="1200" dirty="0" smtClean="0"/>
              <a:t>Диаметры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16:11 </a:t>
            </a:r>
            <a:r>
              <a:rPr lang="ru-RU" sz="1200" dirty="0" smtClean="0"/>
              <a:t>мм</a:t>
            </a:r>
            <a:endParaRPr lang="en-US" sz="1200" dirty="0"/>
          </a:p>
          <a:p>
            <a:r>
              <a:rPr lang="ru-RU" sz="1200" dirty="0" smtClean="0"/>
              <a:t>Рукоятка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Cork Jr Grip</a:t>
            </a:r>
            <a:endParaRPr lang="en-US" sz="1200" dirty="0"/>
          </a:p>
          <a:p>
            <a:r>
              <a:rPr lang="ru-RU" sz="1200" dirty="0" smtClean="0"/>
              <a:t>Темляк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Exit Strap </a:t>
            </a:r>
          </a:p>
          <a:p>
            <a:r>
              <a:rPr lang="ru-RU" sz="1200" dirty="0" smtClean="0"/>
              <a:t>Лапка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XC </a:t>
            </a:r>
            <a:r>
              <a:rPr lang="en-US" sz="1200" dirty="0"/>
              <a:t>Basket </a:t>
            </a:r>
            <a:r>
              <a:rPr lang="en-US" sz="1200" dirty="0" smtClean="0"/>
              <a:t>11 </a:t>
            </a:r>
            <a:r>
              <a:rPr lang="ru-RU" sz="1200" dirty="0" smtClean="0"/>
              <a:t>мм</a:t>
            </a:r>
          </a:p>
          <a:p>
            <a:r>
              <a:rPr lang="ru-RU" sz="1200" dirty="0" smtClean="0"/>
              <a:t>Наконечник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Steel Tip</a:t>
            </a:r>
            <a:endParaRPr lang="en-US" sz="1200" dirty="0"/>
          </a:p>
        </p:txBody>
      </p:sp>
      <p:pic>
        <p:nvPicPr>
          <p:cNvPr id="7" name="Inhaltsplatzhalt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6118" y="-3183290"/>
            <a:ext cx="1791845" cy="8953200"/>
          </a:xfrm>
          <a:prstGeom prst="rect">
            <a:avLst/>
          </a:prstGeom>
        </p:spPr>
      </p:pic>
      <p:sp>
        <p:nvSpPr>
          <p:cNvPr id="9" name="AutoShape 21"/>
          <p:cNvSpPr>
            <a:spLocks noChangeArrowheads="1"/>
          </p:cNvSpPr>
          <p:nvPr/>
        </p:nvSpPr>
        <p:spPr bwMode="auto">
          <a:xfrm rot="21198088">
            <a:off x="6680484" y="188673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1700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824001" y="2836862"/>
            <a:ext cx="3721286" cy="174978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 </a:t>
            </a:r>
            <a:r>
              <a:rPr lang="en-US" sz="1200" b="1" dirty="0" smtClean="0"/>
              <a:t>:</a:t>
            </a:r>
            <a:endParaRPr lang="ru-RU" sz="1200" b="1" dirty="0" smtClean="0"/>
          </a:p>
          <a:p>
            <a:endParaRPr lang="en-US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100% стекловолокно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уменьшенные размеры (длина и толщина) специально для детской ладони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Натуральная пробка </a:t>
            </a:r>
            <a:r>
              <a:rPr lang="ru-RU" sz="1200" dirty="0"/>
              <a:t>в зоне хвата обеспечивает прекрасное чувство </a:t>
            </a:r>
            <a:r>
              <a:rPr lang="ru-RU" sz="1200" dirty="0" smtClean="0"/>
              <a:t>комфорта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Отличный выбор для ежедневных тренировок начинающих лыжников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</p:txBody>
      </p:sp>
      <p:sp>
        <p:nvSpPr>
          <p:cNvPr id="12" name="Textfeld 12"/>
          <p:cNvSpPr txBox="1"/>
          <p:nvPr/>
        </p:nvSpPr>
        <p:spPr>
          <a:xfrm>
            <a:off x="480561" y="2836862"/>
            <a:ext cx="2698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2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ИНФОРМАЦИЯ:</a:t>
            </a:r>
            <a:endParaRPr sz="1200" b="1" i="0" u="none" strike="noStrike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46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7" y="1142997"/>
            <a:ext cx="6858000" cy="650195"/>
          </a:xfrm>
        </p:spPr>
        <p:txBody>
          <a:bodyPr/>
          <a:lstStyle/>
          <a:p>
            <a:r>
              <a:rPr lang="ru-RU" dirty="0" smtClean="0"/>
              <a:t>Наконечник для роллерных палок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8" y="1865763"/>
            <a:ext cx="6181895" cy="18477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</a:t>
            </a:r>
            <a:r>
              <a:rPr lang="ru-RU" sz="1600" dirty="0" smtClean="0"/>
              <a:t>длиненное и надёжное посадочное место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обеспечивает стабильную опору на твёрдых поверхностях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т</a:t>
            </a:r>
            <a:r>
              <a:rPr lang="ru-RU" sz="1600" dirty="0" smtClean="0"/>
              <a:t>вердосплавный наконечник работает длительный срок при любом качестве асфальта</a:t>
            </a:r>
            <a:endParaRPr lang="en-US" sz="1600" dirty="0"/>
          </a:p>
          <a:p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83" b="89950" l="9883" r="93970">
                        <a14:backgroundMark x1="39363" y1="60637" x2="44389" y2="60134"/>
                        <a14:backgroundMark x1="50754" y1="60302" x2="55779" y2="60302"/>
                        <a14:backgroundMark x1="53769" y1="58626" x2="53769" y2="58626"/>
                        <a14:backgroundMark x1="56114" y1="58961" x2="56114" y2="589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8758">
            <a:off x="1127412" y="2634996"/>
            <a:ext cx="3043767" cy="3043767"/>
          </a:xfrm>
          <a:prstGeom prst="rect">
            <a:avLst/>
          </a:prstGeom>
        </p:spPr>
      </p:pic>
      <p:pic>
        <p:nvPicPr>
          <p:cNvPr id="7" name="Grafik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280" b="81091" l="43692" r="56393">
                        <a14:foregroundMark x1="48857" y1="54280" x2="48857" y2="54280"/>
                        <a14:foregroundMark x1="48857" y1="54280" x2="48857" y2="54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37" t="51708" r="41936" b="15591"/>
          <a:stretch/>
        </p:blipFill>
        <p:spPr>
          <a:xfrm>
            <a:off x="7006061" y="1238361"/>
            <a:ext cx="1531258" cy="2829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66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500" dirty="0" smtClean="0"/>
              <a:t>Палки </a:t>
            </a:r>
            <a:br>
              <a:rPr lang="ru-RU" sz="3500" dirty="0" smtClean="0"/>
            </a:br>
            <a:r>
              <a:rPr lang="de-DE" sz="3500" dirty="0" smtClean="0"/>
              <a:t>Nordic walking</a:t>
            </a:r>
            <a:endParaRPr lang="de-DE" sz="3500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40" y="439638"/>
            <a:ext cx="1850129" cy="1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841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xmlns="" id="{496129ED-C71E-8A41-9C5A-15595A754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77717"/>
          <a:stretch/>
        </p:blipFill>
        <p:spPr>
          <a:xfrm>
            <a:off x="501597" y="543542"/>
            <a:ext cx="8219266" cy="849830"/>
          </a:xfrm>
          <a:prstGeom prst="rect">
            <a:avLst/>
          </a:prstGeom>
        </p:spPr>
      </p:pic>
      <p:pic>
        <p:nvPicPr>
          <p:cNvPr id="3" name="Grafik 3">
            <a:extLst>
              <a:ext uri="{FF2B5EF4-FFF2-40B4-BE49-F238E27FC236}">
                <a16:creationId xmlns:a16="http://schemas.microsoft.com/office/drawing/2014/main" xmlns="" id="{496129ED-C71E-8A41-9C5A-15595A754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2252" b="41469"/>
          <a:stretch/>
        </p:blipFill>
        <p:spPr>
          <a:xfrm>
            <a:off x="501597" y="1371602"/>
            <a:ext cx="8219266" cy="239484"/>
          </a:xfrm>
          <a:prstGeom prst="rect">
            <a:avLst/>
          </a:prstGeom>
        </p:spPr>
      </p:pic>
      <p:pic>
        <p:nvPicPr>
          <p:cNvPr id="5" name="Grafik 3">
            <a:extLst>
              <a:ext uri="{FF2B5EF4-FFF2-40B4-BE49-F238E27FC236}">
                <a16:creationId xmlns:a16="http://schemas.microsoft.com/office/drawing/2014/main" xmlns="" id="{496129ED-C71E-8A41-9C5A-15595A7545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8714"/>
          <a:stretch/>
        </p:blipFill>
        <p:spPr>
          <a:xfrm>
            <a:off x="501597" y="1611082"/>
            <a:ext cx="8219266" cy="81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71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9" y="1142997"/>
            <a:ext cx="6858000" cy="639310"/>
          </a:xfrm>
        </p:spPr>
        <p:txBody>
          <a:bodyPr/>
          <a:lstStyle/>
          <a:p>
            <a:r>
              <a:rPr lang="ru-RU" dirty="0" smtClean="0"/>
              <a:t>наконечник </a:t>
            </a:r>
            <a:r>
              <a:rPr lang="de-DE" dirty="0" smtClean="0"/>
              <a:t>Nw duotec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9" y="1865767"/>
            <a:ext cx="4320437" cy="25320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д</a:t>
            </a:r>
            <a:r>
              <a:rPr lang="ru-RU" sz="1600" dirty="0" smtClean="0"/>
              <a:t>ва в одном: резиновый наконечник и твердосплавный наконечник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п</a:t>
            </a:r>
            <a:r>
              <a:rPr lang="ru-RU" sz="1600" dirty="0" smtClean="0"/>
              <a:t>ростая смена одного наконечника на другой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легкая и быстрая адаптация к твёрдому и мягкому покрытиям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</a:t>
            </a:r>
            <a:r>
              <a:rPr lang="ru-RU" sz="1600" dirty="0" smtClean="0"/>
              <a:t>езиновый наконечник возможен как дополнительная опция</a:t>
            </a:r>
            <a:endParaRPr lang="en-US" sz="1600" dirty="0"/>
          </a:p>
          <a:p>
            <a:endParaRPr lang="de-DE" dirty="0"/>
          </a:p>
        </p:txBody>
      </p:sp>
      <p:pic>
        <p:nvPicPr>
          <p:cNvPr id="6" name="Grafik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286" r="96914">
                        <a14:foregroundMark x1="63314" y1="41733" x2="80000" y2="550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434" b="23410"/>
          <a:stretch/>
        </p:blipFill>
        <p:spPr>
          <a:xfrm>
            <a:off x="4656379" y="1456894"/>
            <a:ext cx="4362918" cy="2981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291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50" y="1139712"/>
            <a:ext cx="6858000" cy="686136"/>
          </a:xfrm>
        </p:spPr>
        <p:txBody>
          <a:bodyPr/>
          <a:lstStyle/>
          <a:p>
            <a:r>
              <a:rPr lang="ru-RU" dirty="0" smtClean="0"/>
              <a:t>Рукоятка </a:t>
            </a:r>
            <a:r>
              <a:rPr lang="de-DE" dirty="0" smtClean="0"/>
              <a:t>Cork Hr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9" y="1865764"/>
            <a:ext cx="5648494" cy="184775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качественный материал обеспечивает хорошую передачу усилий и длительный срок службы</a:t>
            </a:r>
            <a:endParaRPr lang="de-DE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вставка из натуральной пробки для комфорта и надёжного </a:t>
            </a:r>
            <a:r>
              <a:rPr lang="ru-RU" sz="1600" dirty="0" smtClean="0"/>
              <a:t>хвата</a:t>
            </a:r>
            <a:endParaRPr lang="en-US" sz="1600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306" b="82973" l="43438" r="55631">
                        <a14:foregroundMark x1="51820" y1="25964" x2="51820" y2="25964"/>
                        <a14:foregroundMark x1="51820" y1="25964" x2="51820" y2="25964"/>
                        <a14:foregroundMark x1="51312" y1="25306" x2="51312" y2="25306"/>
                        <a14:foregroundMark x1="51228" y1="25306" x2="51228" y2="25306"/>
                        <a14:foregroundMark x1="51990" y1="78928" x2="52159" y2="78928"/>
                        <a14:foregroundMark x1="52159" y1="78928" x2="52159" y2="78928"/>
                        <a14:foregroundMark x1="51228" y1="82973" x2="51228" y2="82973"/>
                        <a14:foregroundMark x1="51228" y1="82973" x2="51228" y2="82973"/>
                        <a14:backgroundMark x1="51905" y1="84384" x2="51905" y2="84384"/>
                        <a14:backgroundMark x1="51905" y1="84384" x2="51905" y2="843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38" t="19903" r="42742" b="12678"/>
          <a:stretch/>
        </p:blipFill>
        <p:spPr>
          <a:xfrm>
            <a:off x="6509658" y="24390"/>
            <a:ext cx="1081314" cy="4339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6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6078" y="-3461657"/>
            <a:ext cx="1791845" cy="8953200"/>
          </a:xfr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97" y="506003"/>
            <a:ext cx="8949704" cy="17862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Team 15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1"/>
          </p:nvPr>
        </p:nvSpPr>
        <p:spPr>
          <a:xfrm>
            <a:off x="480561" y="3081562"/>
            <a:ext cx="5172094" cy="1820641"/>
          </a:xfrm>
        </p:spPr>
        <p:txBody>
          <a:bodyPr/>
          <a:lstStyle/>
          <a:p>
            <a:r>
              <a:rPr lang="ru-RU" sz="1200" dirty="0" smtClean="0"/>
              <a:t>Артикул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OZ50419</a:t>
            </a:r>
            <a:endParaRPr lang="en-US" sz="1200" dirty="0"/>
          </a:p>
          <a:p>
            <a:r>
              <a:rPr lang="ru-RU" sz="1200" dirty="0" smtClean="0"/>
              <a:t>Ростовка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100-130 (</a:t>
            </a:r>
            <a:r>
              <a:rPr lang="ru-RU" sz="1200" dirty="0" smtClean="0"/>
              <a:t>интервал </a:t>
            </a:r>
            <a:r>
              <a:rPr lang="en-US" sz="1200" dirty="0" smtClean="0"/>
              <a:t>5</a:t>
            </a:r>
            <a:r>
              <a:rPr lang="ru-RU" sz="1200" dirty="0" smtClean="0"/>
              <a:t> см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Длина образцов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120</a:t>
            </a:r>
            <a:r>
              <a:rPr lang="ru-RU" sz="1200" dirty="0" smtClean="0"/>
              <a:t> см</a:t>
            </a:r>
            <a:endParaRPr lang="en-US" sz="1200" dirty="0"/>
          </a:p>
          <a:p>
            <a:r>
              <a:rPr lang="ru-RU" sz="1200" dirty="0" smtClean="0"/>
              <a:t>Вес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100</a:t>
            </a:r>
            <a:r>
              <a:rPr lang="ru-RU" sz="1200" dirty="0" smtClean="0"/>
              <a:t> г/м</a:t>
            </a:r>
            <a:r>
              <a:rPr lang="en-US" sz="1200" dirty="0" smtClean="0"/>
              <a:t> </a:t>
            </a:r>
            <a:endParaRPr lang="en-US" sz="1200" dirty="0"/>
          </a:p>
          <a:p>
            <a:r>
              <a:rPr lang="ru-RU" sz="1200" dirty="0" smtClean="0"/>
              <a:t>Материал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10% </a:t>
            </a:r>
            <a:r>
              <a:rPr lang="ru-RU" sz="1200" dirty="0" smtClean="0"/>
              <a:t>углеволокно </a:t>
            </a:r>
            <a:r>
              <a:rPr lang="en-US" sz="1200" dirty="0" smtClean="0"/>
              <a:t>Diamond Carbon</a:t>
            </a:r>
            <a:endParaRPr lang="en-US" sz="1200" dirty="0"/>
          </a:p>
          <a:p>
            <a:r>
              <a:rPr lang="ru-RU" sz="1200" dirty="0" smtClean="0"/>
              <a:t>Диаметры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16:9</a:t>
            </a:r>
            <a:r>
              <a:rPr lang="ru-RU" sz="1200" dirty="0" smtClean="0"/>
              <a:t> мм</a:t>
            </a:r>
            <a:endParaRPr lang="en-US" sz="1200" dirty="0"/>
          </a:p>
          <a:p>
            <a:r>
              <a:rPr lang="ru-RU" sz="1200" dirty="0" smtClean="0"/>
              <a:t>Рукоятка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Cork HR full grip</a:t>
            </a:r>
            <a:endParaRPr lang="en-US" sz="1200" dirty="0"/>
          </a:p>
          <a:p>
            <a:r>
              <a:rPr lang="ru-RU" sz="1200" dirty="0" smtClean="0"/>
              <a:t>Темляк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Av </a:t>
            </a:r>
            <a:r>
              <a:rPr lang="en-US" sz="1200" dirty="0" err="1" smtClean="0"/>
              <a:t>Premio</a:t>
            </a:r>
            <a:r>
              <a:rPr lang="en-US" sz="1200" dirty="0" smtClean="0"/>
              <a:t> strap</a:t>
            </a:r>
            <a:endParaRPr lang="en-US" sz="1200" dirty="0"/>
          </a:p>
          <a:p>
            <a:r>
              <a:rPr lang="ru-RU" sz="1200" dirty="0" smtClean="0"/>
              <a:t>Наконечник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NW </a:t>
            </a:r>
            <a:r>
              <a:rPr lang="en-US" sz="1200" dirty="0" err="1" smtClean="0"/>
              <a:t>Duotec</a:t>
            </a:r>
            <a:r>
              <a:rPr lang="en-US" sz="1200" dirty="0" smtClean="0"/>
              <a:t> basket</a:t>
            </a:r>
            <a:endParaRPr lang="en-US" sz="1200" dirty="0"/>
          </a:p>
        </p:txBody>
      </p:sp>
      <p:sp>
        <p:nvSpPr>
          <p:cNvPr id="9" name="AutoShape 21"/>
          <p:cNvSpPr>
            <a:spLocks noChangeArrowheads="1"/>
          </p:cNvSpPr>
          <p:nvPr/>
        </p:nvSpPr>
        <p:spPr bwMode="auto">
          <a:xfrm rot="21198088">
            <a:off x="6680484" y="188673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4000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824000" y="2836862"/>
            <a:ext cx="4047857" cy="174978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 </a:t>
            </a:r>
            <a:r>
              <a:rPr lang="en-US" sz="1200" b="1" dirty="0" smtClean="0"/>
              <a:t>:</a:t>
            </a:r>
            <a:endParaRPr lang="ru-RU" sz="1200" b="1" dirty="0" smtClean="0"/>
          </a:p>
          <a:p>
            <a:endParaRPr lang="en-US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10% углеволокно </a:t>
            </a:r>
            <a:r>
              <a:rPr lang="en-US" sz="1200" dirty="0" smtClean="0"/>
              <a:t>Diamond Carbon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Легкие палки для скандинавской ходьбы для начинающих любителей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Надёжное древко прощает технические ошибки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Вставка </a:t>
            </a:r>
            <a:r>
              <a:rPr lang="ru-RU" sz="1200" dirty="0"/>
              <a:t>из натуральной пробки для комфорта и надёжного хвата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</p:txBody>
      </p:sp>
      <p:sp>
        <p:nvSpPr>
          <p:cNvPr id="12" name="Textfeld 12"/>
          <p:cNvSpPr txBox="1"/>
          <p:nvPr/>
        </p:nvSpPr>
        <p:spPr>
          <a:xfrm>
            <a:off x="480561" y="2836862"/>
            <a:ext cx="2698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2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ИНФОРМАЦИЯ:</a:t>
            </a:r>
            <a:endParaRPr sz="1200" b="1" i="0" u="none" strike="noStrike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224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Team 14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6078" y="-3459445"/>
            <a:ext cx="1791845" cy="8953200"/>
          </a:xfrm>
        </p:spPr>
      </p:pic>
      <p:sp>
        <p:nvSpPr>
          <p:cNvPr id="6" name="Inhaltsplatzhalter 5"/>
          <p:cNvSpPr>
            <a:spLocks noGrp="1"/>
          </p:cNvSpPr>
          <p:nvPr>
            <p:ph idx="11"/>
          </p:nvPr>
        </p:nvSpPr>
        <p:spPr>
          <a:xfrm>
            <a:off x="480561" y="3081562"/>
            <a:ext cx="5172094" cy="2043891"/>
          </a:xfrm>
        </p:spPr>
        <p:txBody>
          <a:bodyPr/>
          <a:lstStyle/>
          <a:p>
            <a:r>
              <a:rPr lang="ru-RU" sz="1200" dirty="0" smtClean="0"/>
              <a:t>Артикул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OZ50319</a:t>
            </a:r>
            <a:endParaRPr lang="en-US" sz="1200" dirty="0"/>
          </a:p>
          <a:p>
            <a:r>
              <a:rPr lang="ru-RU" sz="1200" dirty="0" smtClean="0"/>
              <a:t>Ростовка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100-130 (</a:t>
            </a:r>
            <a:r>
              <a:rPr lang="ru-RU" sz="1200" dirty="0" smtClean="0"/>
              <a:t>интервал </a:t>
            </a:r>
            <a:r>
              <a:rPr lang="en-US" sz="1200" dirty="0" smtClean="0"/>
              <a:t>5</a:t>
            </a:r>
            <a:r>
              <a:rPr lang="ru-RU" sz="1200" dirty="0"/>
              <a:t> </a:t>
            </a:r>
            <a:r>
              <a:rPr lang="ru-RU" sz="1200" dirty="0" smtClean="0"/>
              <a:t>см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Длина образцов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120</a:t>
            </a:r>
            <a:r>
              <a:rPr lang="ru-RU" sz="1200" dirty="0" smtClean="0"/>
              <a:t> см</a:t>
            </a:r>
            <a:endParaRPr lang="en-US" sz="1200" dirty="0"/>
          </a:p>
          <a:p>
            <a:r>
              <a:rPr lang="ru-RU" sz="1200" dirty="0" smtClean="0"/>
              <a:t>Вес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100</a:t>
            </a:r>
            <a:r>
              <a:rPr lang="ru-RU" sz="1200" dirty="0" smtClean="0"/>
              <a:t> г/м</a:t>
            </a:r>
            <a:endParaRPr lang="en-US" sz="1200" dirty="0"/>
          </a:p>
          <a:p>
            <a:r>
              <a:rPr lang="ru-RU" sz="1200" dirty="0" smtClean="0"/>
              <a:t>Материал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10%</a:t>
            </a:r>
            <a:r>
              <a:rPr lang="ru-RU" sz="1200" dirty="0" smtClean="0"/>
              <a:t> углеволокно</a:t>
            </a:r>
            <a:r>
              <a:rPr lang="en-US" sz="1200" dirty="0" smtClean="0"/>
              <a:t> Diamond Carbon</a:t>
            </a:r>
            <a:endParaRPr lang="en-US" sz="1200" dirty="0"/>
          </a:p>
          <a:p>
            <a:r>
              <a:rPr lang="ru-RU" sz="1200" dirty="0" smtClean="0"/>
              <a:t>Диаметры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16:9</a:t>
            </a:r>
            <a:r>
              <a:rPr lang="ru-RU" sz="1200" dirty="0" smtClean="0"/>
              <a:t> мм</a:t>
            </a:r>
            <a:endParaRPr lang="en-US" sz="1200" dirty="0"/>
          </a:p>
          <a:p>
            <a:r>
              <a:rPr lang="ru-RU" sz="1200" dirty="0" smtClean="0"/>
              <a:t>Рукоятка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Cork HR half grip</a:t>
            </a:r>
            <a:endParaRPr lang="en-US" sz="1200" dirty="0"/>
          </a:p>
          <a:p>
            <a:r>
              <a:rPr lang="ru-RU" sz="1200" dirty="0" smtClean="0"/>
              <a:t>Темляк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AV strap</a:t>
            </a:r>
            <a:endParaRPr lang="en-US" sz="1200" dirty="0"/>
          </a:p>
          <a:p>
            <a:r>
              <a:rPr lang="ru-RU" sz="1200" dirty="0" smtClean="0"/>
              <a:t>Наконечник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NW single basket</a:t>
            </a:r>
            <a:endParaRPr lang="en-US" sz="1200" dirty="0"/>
          </a:p>
          <a:p>
            <a:r>
              <a:rPr lang="ru-RU" sz="1200" dirty="0" smtClean="0"/>
              <a:t>Резиновый колпак </a:t>
            </a:r>
            <a:r>
              <a:rPr lang="en-US" sz="1200" dirty="0" smtClean="0"/>
              <a:t>:NW air paw</a:t>
            </a:r>
            <a:endParaRPr lang="en-US" sz="1200" dirty="0"/>
          </a:p>
        </p:txBody>
      </p:sp>
      <p:pic>
        <p:nvPicPr>
          <p:cNvPr id="7" name="Inhaltsplatzhalt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76078" y="-3074470"/>
            <a:ext cx="1791845" cy="8953200"/>
          </a:xfrm>
          <a:prstGeom prst="rect">
            <a:avLst/>
          </a:prstGeom>
        </p:spPr>
      </p:pic>
      <p:sp>
        <p:nvSpPr>
          <p:cNvPr id="8" name="Textfeld 12"/>
          <p:cNvSpPr txBox="1"/>
          <p:nvPr/>
        </p:nvSpPr>
        <p:spPr>
          <a:xfrm>
            <a:off x="480561" y="2836862"/>
            <a:ext cx="269890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200" b="1" dirty="0" smtClean="0">
                <a:solidFill>
                  <a:srgbClr val="000000"/>
                </a:solidFill>
                <a:latin typeface="Arial Narrow" panose="020B0606020202030204" pitchFamily="34" charset="0"/>
                <a:cs typeface="Arial" panose="020B0604020202020204" pitchFamily="34" charset="0"/>
              </a:rPr>
              <a:t>ИНФОРМАЦИЯ:</a:t>
            </a:r>
            <a:endParaRPr sz="1200" b="1" i="0" u="none" strike="noStrike" dirty="0">
              <a:solidFill>
                <a:srgbClr val="000000"/>
              </a:solidFill>
              <a:latin typeface="Arial Narrow" panose="020B0606020202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AutoShape 21"/>
          <p:cNvSpPr>
            <a:spLocks noChangeArrowheads="1"/>
          </p:cNvSpPr>
          <p:nvPr/>
        </p:nvSpPr>
        <p:spPr bwMode="auto">
          <a:xfrm rot="21198088">
            <a:off x="6680484" y="188673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3200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4824000" y="2836862"/>
            <a:ext cx="4047857" cy="1749783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 </a:t>
            </a:r>
            <a:r>
              <a:rPr lang="en-US" sz="1200" b="1" dirty="0" smtClean="0"/>
              <a:t>:</a:t>
            </a:r>
            <a:endParaRPr lang="ru-RU" sz="1200" b="1" dirty="0" smtClean="0"/>
          </a:p>
          <a:p>
            <a:endParaRPr lang="en-US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10% углеволокно </a:t>
            </a:r>
            <a:r>
              <a:rPr lang="en-US" sz="1200" dirty="0" smtClean="0"/>
              <a:t>Diamond Carbon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Легкие палки для скандинавской ходьбы для начинающих любителей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Надёжное древко прощает технические ошибки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Вставка </a:t>
            </a:r>
            <a:r>
              <a:rPr lang="ru-RU" sz="1200" dirty="0"/>
              <a:t>из натуральной пробки для комфорта и надёжного хвата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</p:txBody>
      </p:sp>
    </p:spTree>
    <p:extLst>
      <p:ext uri="{BB962C8B-B14F-4D97-AF65-F5344CB8AC3E}">
        <p14:creationId xmlns:p14="http://schemas.microsoft.com/office/powerpoint/2010/main" val="65322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xmlns="" id="{B8F5656B-72D0-5B4C-B639-A3CA2DA55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596" y="476936"/>
            <a:ext cx="8219268" cy="381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95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platzhalter 2"/>
          <p:cNvPicPr>
            <a:picLocks noGrp="1" noChangeAspect="1"/>
          </p:cNvPicPr>
          <p:nvPr>
            <p:ph type="pic" sz="quarter" idx="10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</p:spPr>
      </p:pic>
      <p:sp>
        <p:nvSpPr>
          <p:cNvPr id="6" name="Titel 5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Сумки</a:t>
            </a:r>
            <a:endParaRPr lang="de-DE" dirty="0"/>
          </a:p>
        </p:txBody>
      </p:sp>
      <p:pic>
        <p:nvPicPr>
          <p:cNvPr id="11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440" y="439638"/>
            <a:ext cx="1850129" cy="14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39893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" b="98874" l="1259" r="97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781" y="951206"/>
            <a:ext cx="1207046" cy="1620544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" b="99630" l="1277" r="951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761" y="2718190"/>
            <a:ext cx="1104594" cy="1269108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25" b="100000" l="1519" r="997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900" y="2767592"/>
            <a:ext cx="1038808" cy="1170303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089" b="97650" l="2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5693" y="1707176"/>
            <a:ext cx="2032587" cy="202202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52" b="90957" l="1050" r="93323">
                        <a14:foregroundMark x1="93548" y1="23759" x2="93548" y2="23759"/>
                        <a14:foregroundMark x1="4801" y1="78191" x2="4801" y2="78191"/>
                        <a14:foregroundMark x1="19280" y1="66312" x2="19280" y2="66312"/>
                        <a14:foregroundMark x1="24906" y1="62943" x2="24906" y2="62943"/>
                        <a14:foregroundMark x1="1125" y1="82270" x2="1125" y2="82270"/>
                        <a14:foregroundMark x1="4276" y1="90957" x2="4276" y2="90957"/>
                        <a14:foregroundMark x1="16729" y1="67376" x2="16729" y2="67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9551">
            <a:off x="2274990" y="-978780"/>
            <a:ext cx="6908436" cy="2922999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12" cstate="email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077" b="96923" l="2299" r="97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9096" y="2173401"/>
            <a:ext cx="1919597" cy="1229298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14" cstate="email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651" b="98795" l="898" r="98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6561" y="3815949"/>
            <a:ext cx="1052523" cy="784196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16" cstate="email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1397" b="98324" l="703" r="991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4223" y="3505226"/>
            <a:ext cx="1218317" cy="766534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18" cstate="email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739" b="97971" l="731" r="99086">
                        <a14:foregroundMark x1="3108" y1="53623" x2="3108" y2="53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0377" y="4322966"/>
            <a:ext cx="1121497" cy="707341"/>
          </a:xfrm>
          <a:prstGeom prst="rect">
            <a:avLst/>
          </a:prstGeom>
        </p:spPr>
      </p:pic>
      <p:pic>
        <p:nvPicPr>
          <p:cNvPr id="15" name="图片 15">
            <a:extLst>
              <a:ext uri="{FF2B5EF4-FFF2-40B4-BE49-F238E27FC236}">
                <a16:creationId xmlns:a16="http://schemas.microsoft.com/office/drawing/2014/main" xmlns="" id="{79ED7CAE-7D8C-49B9-AFE5-17BA51B55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email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172" b="93966" l="4622" r="94958">
                        <a14:foregroundMark x1="12185" y1="37069" x2="12185" y2="37069"/>
                        <a14:foregroundMark x1="18487" y1="25000" x2="18487" y2="25000"/>
                        <a14:foregroundMark x1="19748" y1="25000" x2="23109" y2="25000"/>
                        <a14:foregroundMark x1="27731" y1="25000" x2="32353" y2="26724"/>
                        <a14:foregroundMark x1="45378" y1="27586" x2="48319" y2="28448"/>
                        <a14:foregroundMark x1="51261" y1="28448" x2="56303" y2="29310"/>
                        <a14:foregroundMark x1="64286" y1="29310" x2="66807" y2="31034"/>
                        <a14:foregroundMark x1="70588" y1="31897" x2="72689" y2="31897"/>
                        <a14:foregroundMark x1="76891" y1="32759" x2="78992" y2="37069"/>
                        <a14:foregroundMark x1="80672" y1="42241" x2="81092" y2="45690"/>
                        <a14:foregroundMark x1="81092" y1="48276" x2="80672" y2="50862"/>
                        <a14:foregroundMark x1="63025" y1="58621" x2="37395" y2="56897"/>
                        <a14:foregroundMark x1="34034" y1="56897" x2="34034" y2="56897"/>
                        <a14:foregroundMark x1="34034" y1="56897" x2="29412" y2="56897"/>
                        <a14:foregroundMark x1="8403" y1="55172" x2="8403" y2="55172"/>
                        <a14:foregroundMark x1="11345" y1="47414" x2="11345" y2="47414"/>
                        <a14:foregroundMark x1="11765" y1="46552" x2="12605" y2="44828"/>
                        <a14:foregroundMark x1="14286" y1="41379" x2="14286" y2="41379"/>
                        <a14:foregroundMark x1="15546" y1="37069" x2="15546" y2="37069"/>
                        <a14:foregroundMark x1="15966" y1="32759" x2="15966" y2="32759"/>
                        <a14:foregroundMark x1="14706" y1="62069" x2="14706" y2="62069"/>
                        <a14:foregroundMark x1="14286" y1="62931" x2="14286" y2="62931"/>
                        <a14:foregroundMark x1="70588" y1="20690" x2="70588" y2="20690"/>
                        <a14:foregroundMark x1="61765" y1="22414" x2="61765" y2="22414"/>
                        <a14:foregroundMark x1="55462" y1="18966" x2="53361" y2="18966"/>
                        <a14:foregroundMark x1="42437" y1="19828" x2="40756" y2="19828"/>
                        <a14:foregroundMark x1="37395" y1="18966" x2="37395" y2="18966"/>
                        <a14:foregroundMark x1="28571" y1="16379" x2="25630" y2="15517"/>
                        <a14:foregroundMark x1="22689" y1="14655" x2="22689" y2="14655"/>
                        <a14:foregroundMark x1="17647" y1="12931" x2="17647" y2="12931"/>
                        <a14:foregroundMark x1="15546" y1="12931" x2="15546" y2="12931"/>
                        <a14:backgroundMark x1="29412" y1="86207" x2="29412" y2="86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68694" y="3444988"/>
            <a:ext cx="1614755" cy="785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22" cstate="email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56" b="97938" l="1449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7271">
            <a:off x="3156035" y="297205"/>
            <a:ext cx="3737376" cy="2626995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24" cstate="email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88528" y1="80838" x2="88528" y2="80838"/>
                        <a14:foregroundMark x1="86797" y1="71257" x2="86580" y2="63473"/>
                        <a14:foregroundMark x1="86580" y1="47904" x2="86580" y2="44311"/>
                        <a14:foregroundMark x1="86580" y1="38922" x2="86580" y2="38922"/>
                        <a14:foregroundMark x1="81169" y1="50898" x2="80087" y2="64072"/>
                        <a14:foregroundMark x1="79221" y1="78443" x2="79221" y2="78443"/>
                        <a14:foregroundMark x1="75974" y1="80838" x2="75974" y2="80838"/>
                        <a14:foregroundMark x1="75541" y1="82635" x2="86147" y2="82635"/>
                        <a14:foregroundMark x1="86797" y1="82635" x2="86797" y2="82635"/>
                        <a14:foregroundMark x1="92424" y1="76647" x2="92857" y2="66467"/>
                        <a14:foregroundMark x1="92641" y1="58683" x2="92641" y2="58683"/>
                        <a14:foregroundMark x1="92641" y1="80240" x2="71429" y2="71257"/>
                        <a14:foregroundMark x1="71429" y1="71257" x2="71429" y2="71257"/>
                        <a14:foregroundMark x1="76623" y1="68862" x2="77489" y2="76048"/>
                        <a14:foregroundMark x1="76623" y1="83234" x2="75974" y2="83234"/>
                        <a14:foregroundMark x1="73160" y1="83234" x2="66667" y2="82635"/>
                        <a14:foregroundMark x1="61905" y1="82635" x2="61905" y2="82635"/>
                        <a14:foregroundMark x1="53247" y1="83832" x2="47619" y2="87425"/>
                        <a14:foregroundMark x1="42857" y1="90419" x2="38961" y2="89820"/>
                        <a14:foregroundMark x1="36797" y1="88623" x2="33766" y2="87425"/>
                        <a14:foregroundMark x1="29654" y1="85030" x2="23810" y2="85030"/>
                        <a14:foregroundMark x1="17100" y1="84431" x2="12771" y2="84431"/>
                        <a14:foregroundMark x1="6926" y1="83832" x2="8658" y2="84431"/>
                        <a14:foregroundMark x1="11039" y1="85629" x2="19913" y2="93413"/>
                        <a14:foregroundMark x1="29437" y1="93413" x2="56277" y2="96407"/>
                        <a14:foregroundMark x1="67100" y1="96407" x2="68831" y2="96407"/>
                        <a14:foregroundMark x1="73810" y1="96407" x2="76840" y2="95210"/>
                        <a14:foregroundMark x1="80736" y1="92814" x2="85714" y2="92814"/>
                        <a14:foregroundMark x1="86580" y1="92814" x2="86580" y2="92814"/>
                        <a14:foregroundMark x1="87229" y1="91018" x2="87879" y2="83832"/>
                        <a14:foregroundMark x1="75108" y1="65269" x2="75108" y2="65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13063" y="3844192"/>
            <a:ext cx="791796" cy="286211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26" cstate="email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554" b="95941" l="3606" r="966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1016" y="1260377"/>
            <a:ext cx="1722984" cy="2244849"/>
          </a:xfrm>
          <a:prstGeom prst="rect">
            <a:avLst/>
          </a:prstGeom>
        </p:spPr>
      </p:pic>
      <p:pic>
        <p:nvPicPr>
          <p:cNvPr id="18" name="Picture 3" descr="G:\koll_1920\02_produktentwicklung\bags\FOTOS MAYER G\FINAL\OZ11118_TRAIL HYDRO BACKPACK 20L.jpg"/>
          <p:cNvPicPr>
            <a:picLocks noChangeAspect="1" noChangeArrowheads="1"/>
          </p:cNvPicPr>
          <p:nvPr/>
        </p:nvPicPr>
        <p:blipFill>
          <a:blip r:embed="rId28" cstate="screen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2815" b="96592" l="1722" r="96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24313" y="828913"/>
            <a:ext cx="1317489" cy="175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2093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62849" y="712466"/>
            <a:ext cx="8182878" cy="415086"/>
          </a:xfrm>
        </p:spPr>
        <p:txBody>
          <a:bodyPr/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Рюкзак</a:t>
            </a:r>
            <a:r>
              <a:rPr lang="de-AT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2000" dirty="0">
                <a:latin typeface="Arial" panose="020B0604020202020204" pitchFamily="34" charset="0"/>
                <a:cs typeface="Arial" panose="020B0604020202020204" pitchFamily="34" charset="0"/>
              </a:rPr>
              <a:t>TRAIL HYDRO 20L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8" b="98874" l="1259" r="9798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1039" y="1133132"/>
            <a:ext cx="2765605" cy="3713016"/>
          </a:xfrm>
          <a:prstGeom prst="rect">
            <a:avLst/>
          </a:prstGeom>
        </p:spPr>
      </p:pic>
      <p:sp>
        <p:nvSpPr>
          <p:cNvPr id="7" name="AutoShape 21"/>
          <p:cNvSpPr>
            <a:spLocks noChangeArrowheads="1"/>
          </p:cNvSpPr>
          <p:nvPr/>
        </p:nvSpPr>
        <p:spPr bwMode="auto">
          <a:xfrm rot="21198088">
            <a:off x="7799062" y="347134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4500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9" name="Picture 3" descr="G:\koll_1920\02_produktentwicklung\bags\FOTOS MAYER G\FINAL\OZ11118_TRAIL HYDRO BACKPACK 20L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15" b="96592" l="1722" r="966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95257" y="685249"/>
            <a:ext cx="3120899" cy="4160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57270" y="186609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OZ11018 / OZ11118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жёлный-синий / розовый-чёрный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Размер: 20 х 18 х 46 см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Объём: 20 л</a:t>
            </a:r>
          </a:p>
        </p:txBody>
      </p:sp>
    </p:spTree>
    <p:extLst>
      <p:ext uri="{BB962C8B-B14F-4D97-AF65-F5344CB8AC3E}">
        <p14:creationId xmlns:p14="http://schemas.microsoft.com/office/powerpoint/2010/main" val="274925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6" b="99630" l="1277" r="9510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5829" y="1152266"/>
            <a:ext cx="3233057" cy="3714576"/>
          </a:xfrm>
          <a:prstGeom prst="rect">
            <a:avLst/>
          </a:prstGeom>
        </p:spPr>
      </p:pic>
      <p:pic>
        <p:nvPicPr>
          <p:cNvPr id="6" name="Grafik 4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25" b="100000" l="1519" r="997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216" y="1135357"/>
            <a:ext cx="3156792" cy="3556386"/>
          </a:xfrm>
          <a:prstGeom prst="rect">
            <a:avLst/>
          </a:prstGeom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73735" y="718455"/>
            <a:ext cx="8182878" cy="415086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Рюкзак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XC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HYDRO 15L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7270" y="186609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OZ11218 / OZ11318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жёлный-чёрный /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синий-оранжевый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Размер: 26 х 18 х 49 см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Объём: 15 л</a:t>
            </a:r>
          </a:p>
        </p:txBody>
      </p:sp>
      <p:sp>
        <p:nvSpPr>
          <p:cNvPr id="11" name="AutoShape 21"/>
          <p:cNvSpPr>
            <a:spLocks noChangeArrowheads="1"/>
          </p:cNvSpPr>
          <p:nvPr/>
        </p:nvSpPr>
        <p:spPr bwMode="auto">
          <a:xfrm rot="21198088">
            <a:off x="7799062" y="347134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3900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2432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54" b="95941" l="3606" r="9663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6514" y="1212583"/>
            <a:ext cx="2066623" cy="2692571"/>
          </a:xfrm>
          <a:prstGeom prst="rect">
            <a:avLst/>
          </a:prstGeom>
        </p:spPr>
      </p:pic>
      <p:sp>
        <p:nvSpPr>
          <p:cNvPr id="8" name="AutoShape 21"/>
          <p:cNvSpPr>
            <a:spLocks noChangeArrowheads="1"/>
          </p:cNvSpPr>
          <p:nvPr/>
        </p:nvSpPr>
        <p:spPr bwMode="auto">
          <a:xfrm rot="21198088">
            <a:off x="7875263" y="767504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6700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516172" y="3862930"/>
            <a:ext cx="217714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OZ11418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чёрный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Размер: 74 х 30 х 20 см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Объём: 50 л</a:t>
            </a:r>
          </a:p>
        </p:txBody>
      </p:sp>
      <p:pic>
        <p:nvPicPr>
          <p:cNvPr id="10" name="Grafik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38" b="91639" l="1342" r="9798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84468" y="1050803"/>
            <a:ext cx="1575433" cy="3161438"/>
          </a:xfrm>
          <a:prstGeom prst="rect">
            <a:avLst/>
          </a:prstGeom>
        </p:spPr>
      </p:pic>
      <p:pic>
        <p:nvPicPr>
          <p:cNvPr id="11" name="Grafik 9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89" b="97650" l="26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938" y="1214280"/>
            <a:ext cx="2849285" cy="283448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262770" y="387249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OZ12018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чёрный-жёлтый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Размер: 84 х 38 х 42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см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Объём: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115 л</a:t>
            </a:r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AutoShape 21"/>
          <p:cNvSpPr>
            <a:spLocks noChangeArrowheads="1"/>
          </p:cNvSpPr>
          <p:nvPr/>
        </p:nvSpPr>
        <p:spPr bwMode="auto">
          <a:xfrm rot="21198088">
            <a:off x="2653728" y="386591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11500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Titel 1"/>
          <p:cNvSpPr>
            <a:spLocks noGrp="1"/>
          </p:cNvSpPr>
          <p:nvPr>
            <p:ph type="title"/>
          </p:nvPr>
        </p:nvSpPr>
        <p:spPr>
          <a:xfrm>
            <a:off x="273734" y="718455"/>
            <a:ext cx="4439779" cy="495825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Чемодан на колесах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PREMIO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itel 1"/>
          <p:cNvSpPr txBox="1">
            <a:spLocks/>
          </p:cNvSpPr>
          <p:nvPr/>
        </p:nvSpPr>
        <p:spPr>
          <a:xfrm>
            <a:off x="5211941" y="797497"/>
            <a:ext cx="2625774" cy="415086"/>
          </a:xfrm>
          <a:prstGeom prst="rect">
            <a:avLst/>
          </a:prstGeom>
        </p:spPr>
        <p:txBody>
          <a:bodyPr numCol="1" anchor="b" anchorCtr="0"/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500" b="1" i="0" kern="1200" cap="all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Рюкзак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TEAM 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740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52" b="90957" l="1050" r="93323">
                        <a14:foregroundMark x1="93548" y1="23759" x2="93548" y2="23759"/>
                        <a14:foregroundMark x1="4801" y1="78191" x2="4801" y2="78191"/>
                        <a14:foregroundMark x1="19280" y1="66312" x2="19280" y2="66312"/>
                        <a14:foregroundMark x1="24906" y1="62943" x2="24906" y2="62943"/>
                        <a14:foregroundMark x1="1125" y1="82270" x2="1125" y2="82270"/>
                        <a14:foregroundMark x1="4276" y1="90957" x2="4276" y2="90957"/>
                        <a14:foregroundMark x1="16729" y1="67376" x2="16729" y2="673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9551">
            <a:off x="493694" y="505138"/>
            <a:ext cx="5752415" cy="2433880"/>
          </a:xfrm>
          <a:prstGeom prst="rect">
            <a:avLst/>
          </a:prstGeom>
        </p:spPr>
      </p:pic>
      <p:pic>
        <p:nvPicPr>
          <p:cNvPr id="9" name="Grafik 6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6" b="97938" l="1449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587271">
            <a:off x="709415" y="2110556"/>
            <a:ext cx="5293291" cy="3720646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/>
          </p:nvPr>
        </p:nvSpPr>
        <p:spPr>
          <a:xfrm>
            <a:off x="273734" y="435426"/>
            <a:ext cx="5495695" cy="687227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Тубус для лыжных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палок на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3 пары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313360" y="2439240"/>
            <a:ext cx="7546125" cy="415086"/>
          </a:xfrm>
          <a:prstGeom prst="rect">
            <a:avLst/>
          </a:prstGeom>
        </p:spPr>
        <p:txBody>
          <a:bodyPr numCol="1" anchor="b" anchorCtr="0"/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500" b="1" i="0" kern="1200" cap="all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Чехол для лыжных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палок PREMIO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160 см на 2 пары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21"/>
          <p:cNvSpPr>
            <a:spLocks noChangeArrowheads="1"/>
          </p:cNvSpPr>
          <p:nvPr/>
        </p:nvSpPr>
        <p:spPr bwMode="auto">
          <a:xfrm rot="21198088">
            <a:off x="6062049" y="39079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5000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AutoShape 21"/>
          <p:cNvSpPr>
            <a:spLocks noChangeArrowheads="1"/>
          </p:cNvSpPr>
          <p:nvPr/>
        </p:nvSpPr>
        <p:spPr bwMode="auto">
          <a:xfrm rot="21198088">
            <a:off x="6062048" y="2881146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3300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45627" y="1256657"/>
            <a:ext cx="263434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OZ18118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Цвет: чёрный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Размер: 173 х 7 х 7 см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Вместимость: 3 пары палок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645627" y="3797389"/>
            <a:ext cx="242217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OZ18318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Цвет: жёлтый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Размер: 160 х 15 х 12 см</a:t>
            </a:r>
          </a:p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Вместимость: 2 пары палок</a:t>
            </a:r>
          </a:p>
        </p:txBody>
      </p:sp>
    </p:spTree>
    <p:extLst>
      <p:ext uri="{BB962C8B-B14F-4D97-AF65-F5344CB8AC3E}">
        <p14:creationId xmlns:p14="http://schemas.microsoft.com/office/powerpoint/2010/main" val="595752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077" b="96923" l="2299" r="9753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505" y="1508411"/>
            <a:ext cx="2901639" cy="18581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20486" y="3830472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OZ10018 / OZ10118 / OZ10218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жёлтый / розовый / синий-чёрный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Размер: 50 х 9 х 13 см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Вместимость: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0,9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651" b="98795" l="898" r="9892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00558" y="1470675"/>
            <a:ext cx="2544658" cy="1895928"/>
          </a:xfrm>
          <a:prstGeom prst="rect">
            <a:avLst/>
          </a:prstGeom>
        </p:spPr>
      </p:pic>
      <p:pic>
        <p:nvPicPr>
          <p:cNvPr id="10" name="Grafik 5"/>
          <p:cNvPicPr>
            <a:picLocks noChangeAspect="1"/>
          </p:cNvPicPr>
          <p:nvPr/>
        </p:nvPicPr>
        <p:blipFill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97" b="98324" l="703" r="991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4268" y="2342822"/>
            <a:ext cx="3254365" cy="2047562"/>
          </a:xfrm>
          <a:prstGeom prst="rect">
            <a:avLst/>
          </a:prstGeom>
        </p:spPr>
      </p:pic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273734" y="435426"/>
            <a:ext cx="6518952" cy="687227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Подсумок для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питья THERMO STAR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AutoShape 21"/>
          <p:cNvSpPr>
            <a:spLocks noChangeArrowheads="1"/>
          </p:cNvSpPr>
          <p:nvPr/>
        </p:nvSpPr>
        <p:spPr bwMode="auto">
          <a:xfrm rot="21198088">
            <a:off x="7380873" y="480368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2100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834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39" b="97971" l="731" r="99086">
                        <a14:foregroundMark x1="3108" y1="53623" x2="3108" y2="5362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810" y="1279351"/>
            <a:ext cx="3200400" cy="2018532"/>
          </a:xfrm>
          <a:prstGeom prst="rect">
            <a:avLst/>
          </a:prstGeom>
        </p:spPr>
      </p:pic>
      <p:pic>
        <p:nvPicPr>
          <p:cNvPr id="6" name="图片 15">
            <a:extLst>
              <a:ext uri="{FF2B5EF4-FFF2-40B4-BE49-F238E27FC236}">
                <a16:creationId xmlns:a16="http://schemas.microsoft.com/office/drawing/2014/main" xmlns="" id="{79ED7CAE-7D8C-49B9-AFE5-17BA51B554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72" b="93966" l="4622" r="94958">
                        <a14:foregroundMark x1="12185" y1="37069" x2="12185" y2="37069"/>
                        <a14:foregroundMark x1="18487" y1="25000" x2="18487" y2="25000"/>
                        <a14:foregroundMark x1="19748" y1="25000" x2="23109" y2="25000"/>
                        <a14:foregroundMark x1="27731" y1="25000" x2="32353" y2="26724"/>
                        <a14:foregroundMark x1="45378" y1="27586" x2="48319" y2="28448"/>
                        <a14:foregroundMark x1="51261" y1="28448" x2="56303" y2="29310"/>
                        <a14:foregroundMark x1="64286" y1="29310" x2="66807" y2="31034"/>
                        <a14:foregroundMark x1="70588" y1="31897" x2="72689" y2="31897"/>
                        <a14:foregroundMark x1="76891" y1="32759" x2="78992" y2="37069"/>
                        <a14:foregroundMark x1="80672" y1="42241" x2="81092" y2="45690"/>
                        <a14:foregroundMark x1="81092" y1="48276" x2="80672" y2="50862"/>
                        <a14:foregroundMark x1="63025" y1="58621" x2="37395" y2="56897"/>
                        <a14:foregroundMark x1="34034" y1="56897" x2="34034" y2="56897"/>
                        <a14:foregroundMark x1="34034" y1="56897" x2="29412" y2="56897"/>
                        <a14:foregroundMark x1="8403" y1="55172" x2="8403" y2="55172"/>
                        <a14:foregroundMark x1="11345" y1="47414" x2="11345" y2="47414"/>
                        <a14:foregroundMark x1="11765" y1="46552" x2="12605" y2="44828"/>
                        <a14:foregroundMark x1="14286" y1="41379" x2="14286" y2="41379"/>
                        <a14:foregroundMark x1="15546" y1="37069" x2="15546" y2="37069"/>
                        <a14:foregroundMark x1="15966" y1="32759" x2="15966" y2="32759"/>
                        <a14:foregroundMark x1="14706" y1="62069" x2="14706" y2="62069"/>
                        <a14:foregroundMark x1="14286" y1="62931" x2="14286" y2="62931"/>
                        <a14:foregroundMark x1="70588" y1="20690" x2="70588" y2="20690"/>
                        <a14:foregroundMark x1="61765" y1="22414" x2="61765" y2="22414"/>
                        <a14:foregroundMark x1="55462" y1="18966" x2="53361" y2="18966"/>
                        <a14:foregroundMark x1="42437" y1="19828" x2="40756" y2="19828"/>
                        <a14:foregroundMark x1="37395" y1="18966" x2="37395" y2="18966"/>
                        <a14:foregroundMark x1="28571" y1="16379" x2="25630" y2="15517"/>
                        <a14:foregroundMark x1="22689" y1="14655" x2="22689" y2="14655"/>
                        <a14:foregroundMark x1="17647" y1="12931" x2="17647" y2="12931"/>
                        <a14:foregroundMark x1="15546" y1="12931" x2="15546" y2="12931"/>
                        <a14:backgroundMark x1="29412" y1="86207" x2="29412" y2="862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4495" y="3073401"/>
            <a:ext cx="4256429" cy="2070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273734" y="435426"/>
            <a:ext cx="6518952" cy="687227"/>
          </a:xfrm>
        </p:spPr>
        <p:txBody>
          <a:bodyPr/>
          <a:lstStyle/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Подсумок для питья OW THERMO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LED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73734" y="3454581"/>
            <a:ext cx="2286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OZ10318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жёлтый-чёрный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Размер: 50 х 9 х 13 см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Вместимость: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0,9 </a:t>
            </a:r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</a:p>
        </p:txBody>
      </p:sp>
      <p:sp>
        <p:nvSpPr>
          <p:cNvPr id="11" name="Titel 1"/>
          <p:cNvSpPr txBox="1">
            <a:spLocks/>
          </p:cNvSpPr>
          <p:nvPr/>
        </p:nvSpPr>
        <p:spPr>
          <a:xfrm>
            <a:off x="4279677" y="2211766"/>
            <a:ext cx="4483323" cy="687227"/>
          </a:xfrm>
          <a:prstGeom prst="rect">
            <a:avLst/>
          </a:prstGeom>
        </p:spPr>
        <p:txBody>
          <a:bodyPr numCol="1" anchor="b" anchorCtr="0"/>
          <a:lstStyle>
            <a:lvl1pPr algn="l" defTabSz="685800" rtl="0" eaLnBrk="1" latinLnBrk="0" hangingPunct="1">
              <a:lnSpc>
                <a:spcPts val="2500"/>
              </a:lnSpc>
              <a:spcBef>
                <a:spcPct val="0"/>
              </a:spcBef>
              <a:buNone/>
              <a:defRPr sz="2500" b="1" i="0" kern="1200" cap="all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Подсумок на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пояс WAIST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BAG</a:t>
            </a:r>
            <a:endParaRPr lang="de-A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942820" y="4195469"/>
            <a:ext cx="22533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Артикул: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OZ10418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Цвет: чёрный-жёлтый</a:t>
            </a: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Размер: 48 х 16 х 13 см</a:t>
            </a:r>
          </a:p>
        </p:txBody>
      </p:sp>
      <p:sp>
        <p:nvSpPr>
          <p:cNvPr id="13" name="AutoShape 21"/>
          <p:cNvSpPr>
            <a:spLocks noChangeArrowheads="1"/>
          </p:cNvSpPr>
          <p:nvPr/>
        </p:nvSpPr>
        <p:spPr bwMode="auto">
          <a:xfrm rot="21198088">
            <a:off x="3897446" y="1276858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2500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4" name="AutoShape 21"/>
          <p:cNvSpPr>
            <a:spLocks noChangeArrowheads="1"/>
          </p:cNvSpPr>
          <p:nvPr/>
        </p:nvSpPr>
        <p:spPr bwMode="auto">
          <a:xfrm rot="21198088">
            <a:off x="7228473" y="2989613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1250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7294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platzhalter 1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041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12" t="5400" r="3794" b="4660"/>
          <a:stretch/>
        </p:blipFill>
        <p:spPr>
          <a:xfrm>
            <a:off x="5905610" y="178128"/>
            <a:ext cx="3238390" cy="4062557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50" y="1145705"/>
            <a:ext cx="6858000" cy="584880"/>
          </a:xfrm>
        </p:spPr>
        <p:txBody>
          <a:bodyPr/>
          <a:lstStyle/>
          <a:p>
            <a:r>
              <a:rPr lang="ru-RU" dirty="0" smtClean="0"/>
              <a:t>Рукоятка </a:t>
            </a:r>
            <a:r>
              <a:rPr lang="de-DE" dirty="0" smtClean="0"/>
              <a:t>Carbon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7" y="1858509"/>
            <a:ext cx="5822667" cy="220186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р</a:t>
            </a:r>
            <a:r>
              <a:rPr lang="ru-RU" sz="1600" dirty="0" smtClean="0"/>
              <a:t>укоятка содержит углеволокно для увеличения жёсткости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о</a:t>
            </a:r>
            <a:r>
              <a:rPr lang="ru-RU" sz="1600" dirty="0" smtClean="0"/>
              <a:t>птимальная передача усилия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у</a:t>
            </a:r>
            <a:r>
              <a:rPr lang="ru-RU" sz="1600" dirty="0" smtClean="0"/>
              <a:t>лучшенный фиксирующий элемент (клин) для темляков надёжно регулирует необходимую длину</a:t>
            </a:r>
            <a:endParaRPr lang="en-US" sz="16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1600" dirty="0"/>
              <a:t>н</a:t>
            </a:r>
            <a:r>
              <a:rPr lang="ru-RU" sz="1600" dirty="0" smtClean="0"/>
              <a:t>атуральная пробка 360° в зоне хвата обеспечивает необходимое чувство комфорта</a:t>
            </a:r>
            <a:endParaRPr lang="en-US" sz="16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19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7" y="1142997"/>
            <a:ext cx="6858000" cy="566058"/>
          </a:xfrm>
        </p:spPr>
        <p:txBody>
          <a:bodyPr/>
          <a:lstStyle/>
          <a:p>
            <a:r>
              <a:rPr lang="ru-RU" dirty="0" smtClean="0"/>
              <a:t>Темляк </a:t>
            </a:r>
            <a:r>
              <a:rPr lang="de-DE" dirty="0" smtClean="0"/>
              <a:t>AV-SLG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6" y="1865769"/>
            <a:ext cx="5822668" cy="2684462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б</a:t>
            </a:r>
            <a:r>
              <a:rPr lang="ru-RU" sz="1600" dirty="0" smtClean="0"/>
              <a:t>ольшая поверхность опоры для лучшего контроля лыжной палки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</a:t>
            </a:r>
            <a:r>
              <a:rPr lang="ru-RU" sz="1600" dirty="0" smtClean="0"/>
              <a:t>ерастягиваемый и прочный материал темляка для максимальной передачи усилия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н</a:t>
            </a:r>
            <a:r>
              <a:rPr lang="ru-RU" sz="1600" dirty="0" smtClean="0"/>
              <a:t>овая застёжка </a:t>
            </a:r>
            <a:r>
              <a:rPr lang="en-US" sz="1600" dirty="0" err="1" smtClean="0"/>
              <a:t>velcro</a:t>
            </a:r>
            <a:r>
              <a:rPr lang="en-US" sz="1600" dirty="0" smtClean="0"/>
              <a:t> </a:t>
            </a:r>
            <a:r>
              <a:rPr lang="ru-RU" sz="1600" dirty="0" smtClean="0"/>
              <a:t>длительного и надёжного использования, не портит манжеты одежды</a:t>
            </a:r>
            <a:r>
              <a:rPr lang="en-US" sz="1600" dirty="0" smtClean="0"/>
              <a:t>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</a:t>
            </a:r>
            <a:r>
              <a:rPr lang="ru-RU" sz="1600" dirty="0" smtClean="0"/>
              <a:t>топпер для предотвращения произвольного расстёгивания темляка – важная особенность для биатлонистов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размеры</a:t>
            </a:r>
            <a:r>
              <a:rPr lang="en-US" sz="1600" dirty="0" smtClean="0"/>
              <a:t>: XXS, XS, M, L, XL, XXL</a:t>
            </a:r>
            <a:endParaRPr lang="en-US" sz="1600" dirty="0"/>
          </a:p>
          <a:p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85" t="27965" b="26992"/>
          <a:stretch/>
        </p:blipFill>
        <p:spPr>
          <a:xfrm rot="4074783">
            <a:off x="5561200" y="993145"/>
            <a:ext cx="4065081" cy="364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26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270" b="16150"/>
          <a:stretch/>
        </p:blipFill>
        <p:spPr>
          <a:xfrm>
            <a:off x="5478967" y="0"/>
            <a:ext cx="3665033" cy="4112336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ctrTitle"/>
          </p:nvPr>
        </p:nvSpPr>
        <p:spPr>
          <a:xfrm>
            <a:off x="262447" y="1142997"/>
            <a:ext cx="6858000" cy="592138"/>
          </a:xfrm>
        </p:spPr>
        <p:txBody>
          <a:bodyPr/>
          <a:lstStyle/>
          <a:p>
            <a:r>
              <a:rPr lang="ru-RU" dirty="0" smtClean="0"/>
              <a:t>Лапка </a:t>
            </a:r>
            <a:r>
              <a:rPr lang="de-DE" dirty="0" smtClean="0"/>
              <a:t>Flash premio</a:t>
            </a:r>
            <a:endParaRPr lang="de-DE" dirty="0"/>
          </a:p>
        </p:txBody>
      </p:sp>
      <p:sp>
        <p:nvSpPr>
          <p:cNvPr id="5" name="Untertitel 4"/>
          <p:cNvSpPr>
            <a:spLocks noGrp="1"/>
          </p:cNvSpPr>
          <p:nvPr>
            <p:ph type="subTitle" idx="1"/>
          </p:nvPr>
        </p:nvSpPr>
        <p:spPr>
          <a:xfrm>
            <a:off x="262449" y="1865767"/>
            <a:ext cx="5673894" cy="257083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 smtClean="0"/>
              <a:t>малый вес</a:t>
            </a:r>
            <a:r>
              <a:rPr lang="en-US" sz="1600" dirty="0" smtClean="0"/>
              <a:t> </a:t>
            </a:r>
            <a:r>
              <a:rPr lang="ru-RU" sz="1600" dirty="0" smtClean="0"/>
              <a:t>для наилучшего баланса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с</a:t>
            </a:r>
            <a:r>
              <a:rPr lang="ru-RU" sz="1600" dirty="0" smtClean="0"/>
              <a:t>табильная опора о поверхность для максимальной передачи усилия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у</a:t>
            </a:r>
            <a:r>
              <a:rPr lang="ru-RU" sz="1600" dirty="0" smtClean="0"/>
              <a:t>длиненное посадочное место для увеличения жёсткости в месте соединения древка и лапки для дополнительной передачи усилия</a:t>
            </a:r>
            <a:endParaRPr lang="en-US" sz="1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1600" dirty="0"/>
              <a:t>р</a:t>
            </a:r>
            <a:r>
              <a:rPr lang="ru-RU" sz="1600" dirty="0" smtClean="0"/>
              <a:t>азмеры</a:t>
            </a:r>
            <a:r>
              <a:rPr lang="en-US" sz="1600" dirty="0" smtClean="0"/>
              <a:t>: S, M</a:t>
            </a:r>
            <a:endParaRPr lang="en-US" sz="1600" dirty="0"/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3320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Diamond </a:t>
            </a:r>
            <a:r>
              <a:rPr lang="de-DE" dirty="0" err="1"/>
              <a:t>Premio</a:t>
            </a:r>
            <a:r>
              <a:rPr lang="de-DE" dirty="0"/>
              <a:t> SLG </a:t>
            </a:r>
            <a:r>
              <a:rPr lang="de-DE" dirty="0" smtClean="0"/>
              <a:t>10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1"/>
          </p:nvPr>
        </p:nvSpPr>
        <p:spPr>
          <a:xfrm>
            <a:off x="480561" y="3081562"/>
            <a:ext cx="4755468" cy="2061937"/>
          </a:xfrm>
        </p:spPr>
        <p:txBody>
          <a:bodyPr/>
          <a:lstStyle/>
          <a:p>
            <a:r>
              <a:rPr lang="ru-RU" sz="1200" dirty="0" smtClean="0"/>
              <a:t>Артикул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OZ40019</a:t>
            </a:r>
            <a:endParaRPr lang="en-US" sz="1200" dirty="0"/>
          </a:p>
          <a:p>
            <a:r>
              <a:rPr lang="ru-RU" sz="1200" dirty="0" smtClean="0"/>
              <a:t>Ростовка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135-175 (</a:t>
            </a:r>
            <a:r>
              <a:rPr lang="ru-RU" sz="1200" dirty="0" smtClean="0"/>
              <a:t>интервал </a:t>
            </a:r>
            <a:r>
              <a:rPr lang="en-US" sz="1200" dirty="0" smtClean="0"/>
              <a:t>2,5</a:t>
            </a:r>
            <a:r>
              <a:rPr lang="ru-RU" sz="1200" dirty="0" smtClean="0"/>
              <a:t> см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Длина образцов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145</a:t>
            </a:r>
            <a:r>
              <a:rPr lang="ru-RU" sz="1200" dirty="0" smtClean="0"/>
              <a:t> см</a:t>
            </a:r>
            <a:endParaRPr lang="en-US" sz="1200" dirty="0"/>
          </a:p>
          <a:p>
            <a:r>
              <a:rPr lang="ru-RU" sz="1200" dirty="0" smtClean="0"/>
              <a:t>Вес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5</a:t>
            </a:r>
            <a:r>
              <a:rPr lang="ru-RU" sz="1200" dirty="0" smtClean="0"/>
              <a:t>5 г/м</a:t>
            </a:r>
            <a:endParaRPr lang="en-US" sz="1200" dirty="0"/>
          </a:p>
          <a:p>
            <a:r>
              <a:rPr lang="ru-RU" sz="1200" dirty="0" smtClean="0"/>
              <a:t>Материал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100% углеволокно </a:t>
            </a:r>
            <a:r>
              <a:rPr lang="en-US" sz="1200" dirty="0" smtClean="0"/>
              <a:t>HM </a:t>
            </a:r>
            <a:r>
              <a:rPr lang="en-US" sz="1200" dirty="0" err="1"/>
              <a:t>Premio</a:t>
            </a:r>
            <a:r>
              <a:rPr lang="en-US" sz="1200" dirty="0"/>
              <a:t> SL Carbon</a:t>
            </a:r>
          </a:p>
          <a:p>
            <a:r>
              <a:rPr lang="ru-RU" sz="1200" dirty="0" smtClean="0"/>
              <a:t>Диаметры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16:9</a:t>
            </a:r>
            <a:r>
              <a:rPr lang="ru-RU" sz="1200" dirty="0" smtClean="0"/>
              <a:t> мм</a:t>
            </a:r>
            <a:endParaRPr lang="en-US" sz="1200" dirty="0"/>
          </a:p>
          <a:p>
            <a:r>
              <a:rPr lang="ru-RU" sz="1200" dirty="0" smtClean="0"/>
              <a:t>Рукоятка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Carbon </a:t>
            </a:r>
            <a:r>
              <a:rPr lang="en-US" sz="1200" dirty="0"/>
              <a:t>Grip</a:t>
            </a:r>
          </a:p>
          <a:p>
            <a:r>
              <a:rPr lang="ru-RU" sz="1200" dirty="0" smtClean="0"/>
              <a:t>Темляк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AV </a:t>
            </a:r>
            <a:r>
              <a:rPr lang="en-US" sz="1200" dirty="0"/>
              <a:t>SLG Strap</a:t>
            </a:r>
          </a:p>
          <a:p>
            <a:r>
              <a:rPr lang="ru-RU" sz="1200" dirty="0" smtClean="0"/>
              <a:t>Лапка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Flash </a:t>
            </a:r>
            <a:r>
              <a:rPr lang="en-US" sz="1200" dirty="0" err="1"/>
              <a:t>Premio</a:t>
            </a:r>
            <a:r>
              <a:rPr lang="en-US" sz="1200" dirty="0"/>
              <a:t> S basket </a:t>
            </a:r>
            <a:r>
              <a:rPr lang="en-US" sz="1200" dirty="0" smtClean="0"/>
              <a:t>(</a:t>
            </a:r>
            <a:r>
              <a:rPr lang="ru-RU" sz="1200" dirty="0" smtClean="0"/>
              <a:t>жёлтая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/>
              <a:t>Н</a:t>
            </a:r>
            <a:r>
              <a:rPr lang="ru-RU" sz="1200" dirty="0" smtClean="0"/>
              <a:t>аконечник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Sintered Tip</a:t>
            </a:r>
            <a:endParaRPr lang="en-US" sz="1200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123275"/>
            <a:ext cx="8951495" cy="1791512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8" y="426894"/>
            <a:ext cx="8951495" cy="1791512"/>
          </a:xfrm>
          <a:prstGeom prst="rect">
            <a:avLst/>
          </a:prstGeom>
        </p:spPr>
      </p:pic>
      <p:sp>
        <p:nvSpPr>
          <p:cNvPr id="8" name="Textfeld 12"/>
          <p:cNvSpPr txBox="1"/>
          <p:nvPr/>
        </p:nvSpPr>
        <p:spPr>
          <a:xfrm>
            <a:off x="480561" y="2836862"/>
            <a:ext cx="2698909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ИНФОРМАЦИЯ:</a:t>
            </a:r>
            <a:endParaRPr sz="1000" b="1" i="0" u="none" strike="noStrik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AutoShape 21"/>
          <p:cNvSpPr>
            <a:spLocks noChangeArrowheads="1"/>
          </p:cNvSpPr>
          <p:nvPr/>
        </p:nvSpPr>
        <p:spPr bwMode="auto">
          <a:xfrm rot="21198088">
            <a:off x="6680484" y="188673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23000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824001" y="2836862"/>
            <a:ext cx="3949885" cy="2061709"/>
          </a:xfrm>
        </p:spPr>
        <p:txBody>
          <a:bodyPr/>
          <a:lstStyle/>
          <a:p>
            <a:r>
              <a:rPr lang="ru-RU" sz="1200" b="1" dirty="0">
                <a:solidFill>
                  <a:srgbClr val="000000"/>
                </a:solidFill>
                <a:latin typeface="Arial Narrow"/>
              </a:rPr>
              <a:t>ПРЕИМУЩЕСТВА ДЛЯ </a:t>
            </a:r>
            <a:r>
              <a:rPr lang="ru-RU" sz="1200" b="1" dirty="0" smtClean="0">
                <a:solidFill>
                  <a:srgbClr val="000000"/>
                </a:solidFill>
                <a:latin typeface="Arial Narrow"/>
              </a:rPr>
              <a:t>ПОТРЕБИТЕЛЕЙ</a:t>
            </a:r>
            <a:r>
              <a:rPr lang="en-US" sz="1200" b="1" dirty="0" smtClean="0"/>
              <a:t>:</a:t>
            </a:r>
            <a:endParaRPr lang="ru-RU" sz="1200" b="1" dirty="0" smtClean="0"/>
          </a:p>
          <a:p>
            <a:endParaRPr lang="en-US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100% углеволокно </a:t>
            </a:r>
            <a:r>
              <a:rPr lang="en-US" sz="1200" dirty="0"/>
              <a:t>HM </a:t>
            </a:r>
            <a:r>
              <a:rPr lang="en-US" sz="1200" dirty="0" err="1"/>
              <a:t>Premio</a:t>
            </a:r>
            <a:r>
              <a:rPr lang="en-US" sz="1200" dirty="0"/>
              <a:t> SL </a:t>
            </a:r>
            <a:r>
              <a:rPr lang="en-US" sz="1200" dirty="0" smtClean="0"/>
              <a:t>Carbon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Рукоятка содержит углеволокно для увеличения жёсткости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Прекрасный контроль за палкой при стабильной работе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Прекрасное соотношение вес-жёсткость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Отличная балансировка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Одна из самых лёгких палок на рынке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Натуральная пробка 360° в зоне хвата обеспечивает прекрасное чувство комфорта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76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Diamond </a:t>
            </a:r>
            <a:r>
              <a:rPr lang="de-DE" dirty="0" err="1"/>
              <a:t>Premio</a:t>
            </a:r>
            <a:r>
              <a:rPr lang="de-DE" dirty="0"/>
              <a:t> SLG </a:t>
            </a:r>
            <a:r>
              <a:rPr lang="de-DE" dirty="0" smtClean="0"/>
              <a:t>10 KIT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idx="11"/>
          </p:nvPr>
        </p:nvSpPr>
        <p:spPr>
          <a:xfrm>
            <a:off x="480561" y="3081563"/>
            <a:ext cx="5172094" cy="2006638"/>
          </a:xfrm>
        </p:spPr>
        <p:txBody>
          <a:bodyPr/>
          <a:lstStyle/>
          <a:p>
            <a:r>
              <a:rPr lang="ru-RU" sz="1200" dirty="0" smtClean="0"/>
              <a:t>Артикул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OZ40119</a:t>
            </a:r>
            <a:endParaRPr lang="en-US" sz="1200" dirty="0"/>
          </a:p>
          <a:p>
            <a:r>
              <a:rPr lang="ru-RU" sz="1200" dirty="0" smtClean="0"/>
              <a:t>Ростовка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150-160-170-180</a:t>
            </a:r>
            <a:r>
              <a:rPr lang="ru-RU" sz="1200" dirty="0" smtClean="0"/>
              <a:t> см</a:t>
            </a:r>
            <a:endParaRPr lang="en-US" sz="1200" dirty="0"/>
          </a:p>
          <a:p>
            <a:r>
              <a:rPr lang="ru-RU" sz="1200" dirty="0" smtClean="0"/>
              <a:t>Длина образцов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en-US" sz="1200" dirty="0" smtClean="0"/>
              <a:t>150</a:t>
            </a:r>
            <a:r>
              <a:rPr lang="ru-RU" sz="1200" dirty="0" smtClean="0"/>
              <a:t> см</a:t>
            </a:r>
            <a:endParaRPr lang="en-US" sz="1200" dirty="0"/>
          </a:p>
          <a:p>
            <a:r>
              <a:rPr lang="ru-RU" sz="1200" dirty="0" smtClean="0"/>
              <a:t>Вес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5</a:t>
            </a:r>
            <a:r>
              <a:rPr lang="ru-RU" sz="1200" dirty="0" smtClean="0"/>
              <a:t>5 г/м</a:t>
            </a:r>
            <a:endParaRPr lang="en-US" sz="1200" dirty="0"/>
          </a:p>
          <a:p>
            <a:r>
              <a:rPr lang="ru-RU" sz="1200" dirty="0" smtClean="0"/>
              <a:t>Материал древка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100% углеволокно </a:t>
            </a:r>
            <a:r>
              <a:rPr lang="en-US" sz="1200" dirty="0" smtClean="0"/>
              <a:t>HM </a:t>
            </a:r>
            <a:r>
              <a:rPr lang="en-US" sz="1200" dirty="0" err="1"/>
              <a:t>Premio</a:t>
            </a:r>
            <a:r>
              <a:rPr lang="en-US" sz="1200" dirty="0"/>
              <a:t> SL Carbon</a:t>
            </a:r>
          </a:p>
          <a:p>
            <a:r>
              <a:rPr lang="ru-RU" sz="1200" dirty="0" smtClean="0"/>
              <a:t>Диаметры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16:9</a:t>
            </a:r>
            <a:r>
              <a:rPr lang="ru-RU" sz="1200" dirty="0" smtClean="0"/>
              <a:t> мм</a:t>
            </a:r>
            <a:endParaRPr lang="en-US" sz="1200" dirty="0"/>
          </a:p>
          <a:p>
            <a:r>
              <a:rPr lang="ru-RU" sz="1200" dirty="0" smtClean="0"/>
              <a:t>Рукоятка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Carbon </a:t>
            </a:r>
            <a:r>
              <a:rPr lang="en-US" sz="1200" dirty="0"/>
              <a:t>Grip</a:t>
            </a:r>
          </a:p>
          <a:p>
            <a:r>
              <a:rPr lang="ru-RU" sz="1200" dirty="0" smtClean="0"/>
              <a:t>Темляк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AV </a:t>
            </a:r>
            <a:r>
              <a:rPr lang="en-US" sz="1200" dirty="0"/>
              <a:t>SLG Strap</a:t>
            </a:r>
          </a:p>
          <a:p>
            <a:r>
              <a:rPr lang="ru-RU" sz="1200" dirty="0" smtClean="0"/>
              <a:t>Лапка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Flash </a:t>
            </a:r>
            <a:r>
              <a:rPr lang="en-US" sz="1200" dirty="0" err="1"/>
              <a:t>Premio</a:t>
            </a:r>
            <a:r>
              <a:rPr lang="en-US" sz="1200" dirty="0"/>
              <a:t> S basket </a:t>
            </a:r>
            <a:r>
              <a:rPr lang="en-US" sz="1200" dirty="0" smtClean="0"/>
              <a:t>(</a:t>
            </a:r>
            <a:r>
              <a:rPr lang="ru-RU" sz="1200" dirty="0" smtClean="0"/>
              <a:t>жёлтая</a:t>
            </a:r>
            <a:r>
              <a:rPr lang="en-US" sz="1200" dirty="0" smtClean="0"/>
              <a:t>)</a:t>
            </a:r>
            <a:endParaRPr lang="en-US" sz="1200" dirty="0"/>
          </a:p>
          <a:p>
            <a:r>
              <a:rPr lang="ru-RU" sz="1200" dirty="0" smtClean="0"/>
              <a:t>Наконечник</a:t>
            </a:r>
            <a:r>
              <a:rPr lang="en-US" sz="1200" dirty="0" smtClean="0"/>
              <a:t>:</a:t>
            </a:r>
            <a:r>
              <a:rPr lang="en-US" sz="1200" dirty="0"/>
              <a:t>	</a:t>
            </a:r>
            <a:r>
              <a:rPr lang="ru-RU" sz="1200" dirty="0" smtClean="0"/>
              <a:t>	</a:t>
            </a:r>
            <a:r>
              <a:rPr lang="en-US" sz="1200" dirty="0" smtClean="0"/>
              <a:t>Sintered Tip</a:t>
            </a:r>
            <a:endParaRPr lang="en-US" sz="1200" dirty="0"/>
          </a:p>
        </p:txBody>
      </p:sp>
      <p:sp>
        <p:nvSpPr>
          <p:cNvPr id="8" name="Textfeld 12"/>
          <p:cNvSpPr txBox="1"/>
          <p:nvPr/>
        </p:nvSpPr>
        <p:spPr>
          <a:xfrm>
            <a:off x="480561" y="2836862"/>
            <a:ext cx="2698909" cy="2447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>
              <a:tabLst>
                <a:tab pos="620713" algn="l"/>
              </a:tabLst>
            </a:lvl1pPr>
          </a:lstStyle>
          <a:p>
            <a:pPr lvl="0" indent="0" algn="l" fontAlgn="base"/>
            <a:r>
              <a:rPr lang="ru-RU" sz="1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ИНФОРМАЦИЯ:</a:t>
            </a:r>
            <a:endParaRPr sz="1000" b="1" i="0" u="none" strike="noStrike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9" y="123275"/>
            <a:ext cx="8951495" cy="1791512"/>
          </a:xfrm>
          <a:prstGeom prst="rect">
            <a:avLst/>
          </a:prstGeom>
        </p:spPr>
      </p:pic>
      <p:pic>
        <p:nvPicPr>
          <p:cNvPr id="10" name="Bild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8" y="426894"/>
            <a:ext cx="8951495" cy="1791512"/>
          </a:xfrm>
          <a:prstGeom prst="rect">
            <a:avLst/>
          </a:prstGeom>
        </p:spPr>
      </p:pic>
      <p:sp>
        <p:nvSpPr>
          <p:cNvPr id="12" name="AutoShape 21"/>
          <p:cNvSpPr>
            <a:spLocks noChangeArrowheads="1"/>
          </p:cNvSpPr>
          <p:nvPr/>
        </p:nvSpPr>
        <p:spPr bwMode="auto">
          <a:xfrm rot="21198088">
            <a:off x="6680484" y="1886731"/>
            <a:ext cx="1019349" cy="703450"/>
          </a:xfrm>
          <a:prstGeom prst="irregularSeal2">
            <a:avLst/>
          </a:prstGeom>
          <a:solidFill>
            <a:srgbClr val="FF00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dirty="0"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 smtClean="0">
                <a:latin typeface="Helvetica" panose="020B0604020202020204" pitchFamily="34" charset="0"/>
                <a:cs typeface="Helvetica" panose="020B0604020202020204" pitchFamily="34" charset="0"/>
              </a:rPr>
              <a:t>23000</a:t>
            </a:r>
            <a:endParaRPr lang="ru-RU" sz="1600" b="1" i="1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dirty="0">
              <a:solidFill>
                <a:srgbClr val="FF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4824001" y="2836862"/>
            <a:ext cx="3949885" cy="2061709"/>
          </a:xfrm>
          <a:prstGeom prst="rect">
            <a:avLst/>
          </a:prstGeom>
        </p:spPr>
        <p:txBody>
          <a:bodyPr/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9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200" b="1" dirty="0" smtClean="0">
                <a:solidFill>
                  <a:srgbClr val="000000"/>
                </a:solidFill>
                <a:latin typeface="Arial Narrow"/>
              </a:rPr>
              <a:t>ПРЕИМУЩЕСТВА ДЛЯ ПОТРЕБИТЕЛЕЙ</a:t>
            </a:r>
            <a:r>
              <a:rPr lang="en-US" sz="1200" b="1" dirty="0" smtClean="0"/>
              <a:t>:</a:t>
            </a:r>
            <a:endParaRPr lang="ru-RU" sz="1200" b="1" dirty="0" smtClean="0"/>
          </a:p>
          <a:p>
            <a:endParaRPr lang="en-US" sz="1200" b="1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100% углеволокно </a:t>
            </a:r>
            <a:r>
              <a:rPr lang="en-US" sz="1200" dirty="0" smtClean="0"/>
              <a:t>HM </a:t>
            </a:r>
            <a:r>
              <a:rPr lang="en-US" sz="1200" dirty="0" err="1" smtClean="0"/>
              <a:t>Premio</a:t>
            </a:r>
            <a:r>
              <a:rPr lang="en-US" sz="1200" dirty="0" smtClean="0"/>
              <a:t> SL Carbon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Рукоятка содержит углеволокно для увеличения жёсткости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Прекрасный контроль за палкой при стабильной работе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Прекрасное соотношение вес-жёсткость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Отличная балансировка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Одна из самых лёгких палок на рынке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Натуральная пробка 360° в зоне хвата обеспечивает прекрасное чувство комфорта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6216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Benutzerdefiniert 3">
      <a:dk1>
        <a:srgbClr val="070504"/>
      </a:dk1>
      <a:lt1>
        <a:srgbClr val="FFFFFE"/>
      </a:lt1>
      <a:dk2>
        <a:srgbClr val="121C1F"/>
      </a:dk2>
      <a:lt2>
        <a:srgbClr val="7D7F80"/>
      </a:lt2>
      <a:accent1>
        <a:srgbClr val="131C1F"/>
      </a:accent1>
      <a:accent2>
        <a:srgbClr val="E4E434"/>
      </a:accent2>
      <a:accent3>
        <a:srgbClr val="FFFFFE"/>
      </a:accent3>
      <a:accent4>
        <a:srgbClr val="151D1E"/>
      </a:accent4>
      <a:accent5>
        <a:srgbClr val="A8ACAC"/>
      </a:accent5>
      <a:accent6>
        <a:srgbClr val="E4E434"/>
      </a:accent6>
      <a:hlink>
        <a:srgbClr val="FFFFFE"/>
      </a:hlink>
      <a:folHlink>
        <a:srgbClr val="E4E434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-Design">
  <a:themeElements>
    <a:clrScheme name="Benutzerdefiniert 3">
      <a:dk1>
        <a:srgbClr val="070504"/>
      </a:dk1>
      <a:lt1>
        <a:srgbClr val="FFFFFE"/>
      </a:lt1>
      <a:dk2>
        <a:srgbClr val="121C1F"/>
      </a:dk2>
      <a:lt2>
        <a:srgbClr val="7D7F80"/>
      </a:lt2>
      <a:accent1>
        <a:srgbClr val="131C1F"/>
      </a:accent1>
      <a:accent2>
        <a:srgbClr val="E4E434"/>
      </a:accent2>
      <a:accent3>
        <a:srgbClr val="FFFFFE"/>
      </a:accent3>
      <a:accent4>
        <a:srgbClr val="151D1E"/>
      </a:accent4>
      <a:accent5>
        <a:srgbClr val="A8ACAC"/>
      </a:accent5>
      <a:accent6>
        <a:srgbClr val="E4E434"/>
      </a:accent6>
      <a:hlink>
        <a:srgbClr val="FFFFFE"/>
      </a:hlink>
      <a:folHlink>
        <a:srgbClr val="E4E434"/>
      </a:folHlink>
    </a:clrScheme>
    <a:fontScheme name="Office-Design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Design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1079</TotalTime>
  <Words>1324</Words>
  <Application>Microsoft Office PowerPoint</Application>
  <PresentationFormat>Экран (16:9)</PresentationFormat>
  <Paragraphs>440</Paragraphs>
  <Slides>48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50" baseType="lpstr">
      <vt:lpstr>Office-Design</vt:lpstr>
      <vt:lpstr>1_Office-Design</vt:lpstr>
      <vt:lpstr>Презентация PowerPoint</vt:lpstr>
      <vt:lpstr>Презентация PowerPoint</vt:lpstr>
      <vt:lpstr>Палки Race</vt:lpstr>
      <vt:lpstr>Презентация PowerPoint</vt:lpstr>
      <vt:lpstr>Рукоятка Carbon</vt:lpstr>
      <vt:lpstr>Темляк AV-SLG</vt:lpstr>
      <vt:lpstr>Лапка Flash premio</vt:lpstr>
      <vt:lpstr>Diamond Premio SLG 10</vt:lpstr>
      <vt:lpstr>Diamond Premio SLG 10 KIT</vt:lpstr>
      <vt:lpstr>Diamond Storm 28</vt:lpstr>
      <vt:lpstr>Diamond Storm 26 black + Yellow</vt:lpstr>
      <vt:lpstr>Палки sport</vt:lpstr>
      <vt:lpstr>Презентация PowerPoint</vt:lpstr>
      <vt:lpstr>Темляк aV Premio</vt:lpstr>
      <vt:lpstr>Лапка Flash</vt:lpstr>
      <vt:lpstr>Рукоятка MAG Point</vt:lpstr>
      <vt:lpstr>Темляк Mag point</vt:lpstr>
      <vt:lpstr>Diamond 14 MAG</vt:lpstr>
      <vt:lpstr>Diamond 11 MAG</vt:lpstr>
      <vt:lpstr>Diamond 11</vt:lpstr>
      <vt:lpstr>Палки fitness</vt:lpstr>
      <vt:lpstr>Презентация PowerPoint</vt:lpstr>
      <vt:lpstr>Лапка Xc 11mm</vt:lpstr>
      <vt:lpstr>Рукоятка Cork Hr half</vt:lpstr>
      <vt:lpstr>Темляк Av strap</vt:lpstr>
      <vt:lpstr>Diamond 06</vt:lpstr>
      <vt:lpstr>Темляк Exit</vt:lpstr>
      <vt:lpstr>Diamond 05</vt:lpstr>
      <vt:lpstr>Палки junior</vt:lpstr>
      <vt:lpstr>Рукоятка Cork jr.</vt:lpstr>
      <vt:lpstr>Diamond premio Slg jr.</vt:lpstr>
      <vt:lpstr>Diamond 05 jr.</vt:lpstr>
      <vt:lpstr>Наконечник для роллерных палок</vt:lpstr>
      <vt:lpstr>Палки  Nordic walking</vt:lpstr>
      <vt:lpstr>Презентация PowerPoint</vt:lpstr>
      <vt:lpstr>наконечник Nw duotec</vt:lpstr>
      <vt:lpstr>Рукоятка Cork Hr</vt:lpstr>
      <vt:lpstr>Team 15</vt:lpstr>
      <vt:lpstr>Team 14</vt:lpstr>
      <vt:lpstr>Сумки</vt:lpstr>
      <vt:lpstr>Презентация PowerPoint</vt:lpstr>
      <vt:lpstr>Рюкзак TRAIL HYDRO 20L</vt:lpstr>
      <vt:lpstr>Рюкзак XC HYDRO 15L</vt:lpstr>
      <vt:lpstr>Чемодан на колесах PREMIO</vt:lpstr>
      <vt:lpstr>Тубус для лыжных палок на 3 пары</vt:lpstr>
      <vt:lpstr>Подсумок для питья THERMO STAR</vt:lpstr>
      <vt:lpstr>Подсумок для питья OW THERMO LED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Microsoft Office-Anwender</dc:creator>
  <cp:lastModifiedBy>konstantin novikov</cp:lastModifiedBy>
  <cp:revision>161</cp:revision>
  <dcterms:created xsi:type="dcterms:W3CDTF">2018-10-15T13:57:27Z</dcterms:created>
  <dcterms:modified xsi:type="dcterms:W3CDTF">2019-02-06T07:18:21Z</dcterms:modified>
</cp:coreProperties>
</file>